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 id="2147483696" r:id="rId2"/>
  </p:sldMasterIdLst>
  <p:notesMasterIdLst>
    <p:notesMasterId r:id="rId28"/>
  </p:notesMasterIdLst>
  <p:sldIdLst>
    <p:sldId id="863" r:id="rId3"/>
    <p:sldId id="816" r:id="rId4"/>
    <p:sldId id="841" r:id="rId5"/>
    <p:sldId id="842" r:id="rId6"/>
    <p:sldId id="864" r:id="rId7"/>
    <p:sldId id="843" r:id="rId8"/>
    <p:sldId id="844" r:id="rId9"/>
    <p:sldId id="845" r:id="rId10"/>
    <p:sldId id="846" r:id="rId11"/>
    <p:sldId id="847" r:id="rId12"/>
    <p:sldId id="848" r:id="rId13"/>
    <p:sldId id="849" r:id="rId14"/>
    <p:sldId id="850" r:id="rId15"/>
    <p:sldId id="851" r:id="rId16"/>
    <p:sldId id="852" r:id="rId17"/>
    <p:sldId id="853" r:id="rId18"/>
    <p:sldId id="854" r:id="rId19"/>
    <p:sldId id="855" r:id="rId20"/>
    <p:sldId id="856" r:id="rId21"/>
    <p:sldId id="857" r:id="rId22"/>
    <p:sldId id="858" r:id="rId23"/>
    <p:sldId id="859" r:id="rId24"/>
    <p:sldId id="860" r:id="rId25"/>
    <p:sldId id="861" r:id="rId26"/>
    <p:sldId id="862" r:id="rId27"/>
  </p:sldIdLst>
  <p:sldSz cx="9144000" cy="6858000" type="screen4x3"/>
  <p:notesSz cx="6858000" cy="9144000"/>
  <p:embeddedFontLs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黑体" panose="02010609060101010101" pitchFamily="49" charset="-122"/>
      <p:regular r:id="rId32"/>
    </p:embeddedFont>
    <p:embeddedFont>
      <p:font typeface="黑体" panose="02010609060101010101" pitchFamily="49" charset="-12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userDrawn="1">
          <p15:clr>
            <a:srgbClr val="A4A3A4"/>
          </p15:clr>
        </p15:guide>
        <p15:guide id="2" pos="1791" userDrawn="1">
          <p15:clr>
            <a:srgbClr val="A4A3A4"/>
          </p15:clr>
        </p15:guide>
        <p15:guide id="3" pos="612" userDrawn="1">
          <p15:clr>
            <a:srgbClr val="A4A3A4"/>
          </p15:clr>
        </p15:guide>
        <p15:guide id="4" pos="1497" userDrawn="1">
          <p15:clr>
            <a:srgbClr val="A4A3A4"/>
          </p15:clr>
        </p15:guide>
        <p15:guide id="5" pos="54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野猫 Allison的" initials="小A" lastIdx="1" clrIdx="0">
    <p:extLst>
      <p:ext uri="{19B8F6BF-5375-455C-9EA6-DF929625EA0E}">
        <p15:presenceInfo xmlns:p15="http://schemas.microsoft.com/office/powerpoint/2012/main" userId="77a872cd125d41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AED0F4"/>
    <a:srgbClr val="819BB3"/>
    <a:srgbClr val="8FAADC"/>
    <a:srgbClr val="00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23474-5827-B14B-AA1F-CE7604D4F16B}" v="5" dt="2024-12-10T05:22:07.25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49" autoAdjust="0"/>
    <p:restoredTop sz="83579" autoAdjust="0"/>
  </p:normalViewPr>
  <p:slideViewPr>
    <p:cSldViewPr snapToGrid="0">
      <p:cViewPr varScale="1">
        <p:scale>
          <a:sx n="97" d="100"/>
          <a:sy n="97" d="100"/>
        </p:scale>
        <p:origin x="1632" y="192"/>
      </p:cViewPr>
      <p:guideLst>
        <p:guide orient="horz" pos="164"/>
        <p:guide pos="1791"/>
        <p:guide pos="612"/>
        <p:guide pos="1497"/>
        <p:guide pos="5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 Ma" userId="d21a5417f99bfa9c" providerId="LiveId" clId="{FCE23474-5827-B14B-AA1F-CE7604D4F16B}"/>
    <pc:docChg chg="custSel addSld modSld">
      <pc:chgData name="Jing Ma" userId="d21a5417f99bfa9c" providerId="LiveId" clId="{FCE23474-5827-B14B-AA1F-CE7604D4F16B}" dt="2024-12-10T05:27:59.867" v="11" actId="20577"/>
      <pc:docMkLst>
        <pc:docMk/>
      </pc:docMkLst>
      <pc:sldChg chg="modNotesTx">
        <pc:chgData name="Jing Ma" userId="d21a5417f99bfa9c" providerId="LiveId" clId="{FCE23474-5827-B14B-AA1F-CE7604D4F16B}" dt="2024-12-10T05:27:44.732" v="10"/>
        <pc:sldMkLst>
          <pc:docMk/>
          <pc:sldMk cId="2988002466" sldId="842"/>
        </pc:sldMkLst>
      </pc:sldChg>
      <pc:sldChg chg="addSp delSp modSp add mod delAnim modNotesTx">
        <pc:chgData name="Jing Ma" userId="d21a5417f99bfa9c" providerId="LiveId" clId="{FCE23474-5827-B14B-AA1F-CE7604D4F16B}" dt="2024-12-10T05:27:59.867" v="11" actId="20577"/>
        <pc:sldMkLst>
          <pc:docMk/>
          <pc:sldMk cId="764530203" sldId="864"/>
        </pc:sldMkLst>
        <pc:spChg chg="del">
          <ac:chgData name="Jing Ma" userId="d21a5417f99bfa9c" providerId="LiveId" clId="{FCE23474-5827-B14B-AA1F-CE7604D4F16B}" dt="2024-12-10T05:17:38.801" v="2" actId="478"/>
          <ac:spMkLst>
            <pc:docMk/>
            <pc:sldMk cId="764530203" sldId="864"/>
            <ac:spMk id="3" creationId="{5E413204-5731-9AB3-1209-C38AFA87A11D}"/>
          </ac:spMkLst>
        </pc:spChg>
        <pc:spChg chg="del">
          <ac:chgData name="Jing Ma" userId="d21a5417f99bfa9c" providerId="LiveId" clId="{FCE23474-5827-B14B-AA1F-CE7604D4F16B}" dt="2024-12-10T05:17:37.779" v="1" actId="478"/>
          <ac:spMkLst>
            <pc:docMk/>
            <pc:sldMk cId="764530203" sldId="864"/>
            <ac:spMk id="4" creationId="{A0CF6732-A7F0-C078-3A3D-AD8B962798FE}"/>
          </ac:spMkLst>
        </pc:spChg>
        <pc:spChg chg="del">
          <ac:chgData name="Jing Ma" userId="d21a5417f99bfa9c" providerId="LiveId" clId="{FCE23474-5827-B14B-AA1F-CE7604D4F16B}" dt="2024-12-10T05:17:40.118" v="3" actId="478"/>
          <ac:spMkLst>
            <pc:docMk/>
            <pc:sldMk cId="764530203" sldId="864"/>
            <ac:spMk id="7" creationId="{6D1D9C2F-ED4B-3A29-B348-B9A071A6D45F}"/>
          </ac:spMkLst>
        </pc:spChg>
        <pc:spChg chg="del">
          <ac:chgData name="Jing Ma" userId="d21a5417f99bfa9c" providerId="LiveId" clId="{FCE23474-5827-B14B-AA1F-CE7604D4F16B}" dt="2024-12-10T05:17:41.721" v="4" actId="478"/>
          <ac:spMkLst>
            <pc:docMk/>
            <pc:sldMk cId="764530203" sldId="864"/>
            <ac:spMk id="14" creationId="{FAB3D4C8-752F-06C3-1830-F38344C4642C}"/>
          </ac:spMkLst>
        </pc:spChg>
        <pc:picChg chg="add mod">
          <ac:chgData name="Jing Ma" userId="d21a5417f99bfa9c" providerId="LiveId" clId="{FCE23474-5827-B14B-AA1F-CE7604D4F16B}" dt="2024-12-10T05:22:07.253" v="8" actId="1076"/>
          <ac:picMkLst>
            <pc:docMk/>
            <pc:sldMk cId="764530203" sldId="864"/>
            <ac:picMk id="1026" creationId="{0DFDC1FD-4B90-91B3-0351-BC072825267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38.271"/>
    </inkml:context>
    <inkml:brush xml:id="br0">
      <inkml:brushProperty name="width" value="0.05" units="cm"/>
      <inkml:brushProperty name="height" value="0.05" units="cm"/>
      <inkml:brushProperty name="color" value="#E71224"/>
    </inkml:brush>
  </inkml:definitions>
  <inkml:trace contextRef="#ctx0" brushRef="#br0">1 0 24575,'0'20'0,"0"14"0,4 9 0,1 6 0,9-8 0,1 3 0,-2-1 0,18 20 0,-12-23 0,0 3 0,5 3 0,2 1-918,1 7 0,2 2 918,2 2 0,2 3-1154,-3-6 0,1 5 0,1-3 1154,-3-13 0,-1-3 0,2 4 0,0 5 0,0 3 0,2 1 0,-2-5 0,1-1 0,1-3 0,-1 0 0,5 11 0,1 1 0,-2-3-923,4 4 0,0-1 923,-10-15 0,1-1 0,-2-2 0,0 2 0,-1-1-452,5 8 0,0 0 452,-3-9 0,0-1 0,-2 4 0,0-2 0,1-11 0,1 0 0,0 8 0,0 1 0,3-7 0,0 0 0,4 6 0,2 0-173,6 5 1,4 1 172,-12-12 0,1 2 0,1-1 0,0 4 0,0 1 0,1-2 0,3 0 0,2-1 0,-4 0 0,5 10 0,-1-2 0,11-2 0,-2-4 793,-15-6 1,-2-2-794,7 3 0,1-1 639,-7-4 1,0-1-640,-7-4 0,0-2 0,8 0 0,2-1 0,8 0 0,2-1 0,1-3 0,1-1-316,7 2 1,1-1 315,-2-6 0,1 0 0,0 4 0,2 2 0,7-6 0,2 0 0,-22 2 0,2 0 0,-1 0 0,1-4 0,0-1 0,0 0 0,4 3 0,-1 0 0,0-1 0,-3-1 0,-1-2 0,3 1 0,16 3 0,4-1 0,-4 0-1168,-15-1 1,-4-1 0,3 1 1167,10 1 0,4 0 0,-4 0 0,-12-1 0,-2-2 0,-1 1-302,19 3 1,0-1 301,-15-2 0,3 0 0,-2 0 0,-2 1 0,0-1 0,0 0 0,3 0 0,1 1 0,0-2 0,-4 0 0,-1-1 0,2-1 0,-2 1 0,1-1 0,-2 0 0,21-1 0,0-2 0,-4 1 0,-1 0 0,1 0 0,-4 0 0,-17 1 0,-1-2 0,23-4 0,-3-4 0,-24 3 0,-2-3 0,21-3 0,0-3 0,-16 3 0,-3-1 0,1-2 0,1-1 0,3 3 0,0-1 0,-3-4 0,1 0-192,6 1 0,0 0 192,-3-1 0,0-3 0,3-2 0,-3 1 0,-6 5 0,-3 1 381,5-6 1,-1 1-382,19-8 0,-23 13 0,0 0 0,22-16 5043,-7 9-5043,-14 2 2341,-6 3-2341,-10 8 1467,-5-2-1467,-5 7 766,-4 2-766,-1 3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8:35.236"/>
    </inkml:context>
    <inkml:brush xml:id="br0">
      <inkml:brushProperty name="width" value="0.05" units="cm"/>
      <inkml:brushProperty name="height" value="0.05" units="cm"/>
      <inkml:brushProperty name="color" value="#E71224"/>
    </inkml:brush>
  </inkml:definitions>
  <inkml:trace contextRef="#ctx0" brushRef="#br0">7 0 24575,'8'0'0,"0"0"0,1 0 0,2 0 0,7 0 0,-8 0 0,10 0 0,-11 0 0,6 0 0,-3 0 0,3 0 0,-3 0 0,-3 0 0,-1 0 0,-3 0 0,0 0 0,1 0 0,-1 2 0,-2 1 0,1 3 0,-4 3 0,6 0 0,-6 4 0,3 0 0,-3-1 0,0 1 0,0-4 0,0 0 0,0 0 0,0-3 0,0 6 0,0-6 0,0 10 0,-6-5 0,-4 9 0,-6-6 0,-5 8 0,1-3 0,3 2 0,-3-2 0,7-3 0,-2-3 0,0 0 0,5 0 0,-7 0 0,11-4 0,-5 0 0,8-3 0,-2-1 0,5 1 0,-3-5 0,6 1 0,2-10 0,4 4 0,6-9 0,6 3 0,-1-1 0,1 1 0,-2 7 0,-3-3 0,0 5 0,2-2 0,3 3 0,-4 0 0,3 0 0,-5 0 0,-3 0 0,3 0 0,-3 0 0,-3 0 0,-1 0 0,0 3 0,-2 0 0,2 0 0,-3 2 0,1-2 0,-1 3 0,-2 0 0,-1-1 0,0 1 0,-1 3 0,1-3 0,-2 5 0,0-1 0,0-1 0,0 3 0,0-6 0,0 6 0,0-3 0,0 4 0,-2-3 0,-1 2 0,-2-6 0,-1 3 0,3-3 0,-2-1 0,2 3 0,-2-4 0,0 1 0,-1-2 0,1-3 0,-4 6 0,3-3 0,-2 0 0,3 3 0,0-6 0,-1 3 0,1-3 0,2 2 0,-1-1 0,4 4 0,-5-5 0,2 5 0,-5-4 0,2 3 0,-2-3 0,2 4 0,0-4 0,1 1 0,0 1 0,0-3 0,2 6 0,-1-6 0,1 3 0,0-3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39.896"/>
    </inkml:context>
    <inkml:brush xml:id="br0">
      <inkml:brushProperty name="width" value="0.05" units="cm"/>
      <inkml:brushProperty name="height" value="0.05" units="cm"/>
      <inkml:brushProperty name="color" value="#E71224"/>
    </inkml:brush>
  </inkml:definitions>
  <inkml:trace contextRef="#ctx0" brushRef="#br0">0 18 24575,'22'0'0,"12"0"0,5 0 0,-5 0 0,19 0 0,-17 0 0,15 0 0,-9 0 0,1 0 0,-10 0 0,9 0 0,-8 0 0,-6 0 0,-6 0 0,-11 0 0,-4 0 0,0 0 0,0 0 0,-1 0 0,5 0 0,0 0 0,9 0 0,1 0 0,0 0 0,-1-8 0,-1 7 0,2-7 0,-11 8 0,-1 0 0,-16 8 0,-4 1 0,-2 15 0,1-1 0,-3 7 0,5-2 0,-6-1 0,6 0 0,-6 6 0,2-3 0,-4 3 0,2-6 0,-1 0 0,-1 1 0,6-5 0,-5 3 0,5-8 0,-1 4 0,-2-6 0,7 1 0,-7 0 0,6-1 0,-5 1 0,5 0 0,-2-5 0,7 0 0,-3-4 0,6-1 0,-5 1 0,6-4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58.001"/>
    </inkml:context>
    <inkml:brush xml:id="br0">
      <inkml:brushProperty name="width" value="0.05" units="cm"/>
      <inkml:brushProperty name="height" value="0.05" units="cm"/>
      <inkml:brushProperty name="color" value="#E71224"/>
    </inkml:brush>
  </inkml:definitions>
  <inkml:trace contextRef="#ctx0" brushRef="#br0">1 1 24575,'0'20'0,"0"-4"0,0 10 0,0 3 0,0-1 0,0 11 0,0-10 0,0 4 0,0 1 0,0-6 0,0 5 0,0-10 0,0-2 0,0-4 0,0 0 0,0-5 0,0 0 0,0-4 0,0-1 0,0 1 0,0-4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43.498"/>
    </inkml:context>
    <inkml:brush xml:id="br0">
      <inkml:brushProperty name="width" value="0.05" units="cm"/>
      <inkml:brushProperty name="height" value="0.05" units="cm"/>
      <inkml:brushProperty name="color" value="#E71224"/>
    </inkml:brush>
  </inkml:definitions>
  <inkml:trace contextRef="#ctx0" brushRef="#br0">3051 4126 24575,'0'-11'0,"0"-14"0,0 0 0,0-11 0,5-5 0,-2 8 0,0-2 0,-1 2 0,1-1 0,1-5 0,-1-5 0,0 4-716,-3 2 1,1-1 715,2-13 0,-1 0 0,-2 17 0,0 3 0,0-25 0,0 24 0,0 1 0,0-24 0,0 25 0,0 0 0,0 1 0,0 0-333,0-24 333,0 0 0,-4 0 0,-6 5 0,-1-4 0,3 22 0,-2 0 0,2 2 0,0 0 0,1-2 0,-1 0 0,-6-21 0,0 3 0,2 0 0,-7-4 0,5 9 0,-7-8 0,2 8 0,-6-8 0,5 8 0,-8-3 0,3 5 0,5 11 0,-2 0 0,2 1 0,1-1-407,-4-4 1,1 0 406,0 5 0,2 1 0,0 1 0,2 1 0,-18-18 0,15 18 0,1-2 0,1 4 0,1-1 0,-6-3 0,-1 0 0,4 3 0,-1 0 0,-2-3 0,0 1 0,1 2 0,-1 0 0,3 0 0,-2 0 0,-2-3 0,-2 1 0,3 4 0,0 0 0,-3-3 0,-1-3 0,-10-7 0,-2-1 0,6 5 0,0 1 0,-6-9 0,0 2 0,16 16 0,0 2-622,-10-14 0,1 0 622,9 12 0,1-1 0,-5-4 0,-2-1 0,0-4 0,0 3 0,-14-10 0,13 10 0,-1-1 0,5 6 0,0 1 0,1 3 0,0 0 0,-4-3 0,0 1 0,4 4 0,0 1 0,-25-19 0,1 2 0,1 8 1252,-4-9-1252,14 16 0,-2 1 0,13 2 0,1 1-170,-14-4 0,1 2 170,-9-7 0,-4 2 0,5-2 0,-5 4 0,4-1 0,-4-4 0,6 8 0,6-1 0,-6 2 0,11 2 0,1-1 0,6 4 0,5 1 798,-3 2-798,6 1 1371,0 1-1371,7 4 0,3 3 0,-3-2 740,3 1-740,-4-2 0,0 3 0,1 0 0,-5 0 0,3 0 0,-2 0 0,3 0 0,0 0 0,4 0 0,1 0 0,3 0 0,6 0 0,-1-5 0,4 4 0,-2-4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44.387"/>
    </inkml:context>
    <inkml:brush xml:id="br0">
      <inkml:brushProperty name="width" value="0.05" units="cm"/>
      <inkml:brushProperty name="height" value="0.05" units="cm"/>
      <inkml:brushProperty name="color" value="#E71224"/>
    </inkml:brush>
  </inkml:definitions>
  <inkml:trace contextRef="#ctx0" brushRef="#br0">0 0 24575,'6'3'0,"1"4"0,3 2 0,-2 1 0,5 2 0,-1-2 0,-1 3 0,8 5 0,-10-4 0,11 7 0,-9-8 0,5 5 0,-2-6 0,-3 1 0,0-3 0,-1 3 0,-2-4 0,2 1 0,-3-1 0,0-3 0,2 2 0,-5-1 0,5-2 0,-8 1 0,1-3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46.283"/>
    </inkml:context>
    <inkml:brush xml:id="br0">
      <inkml:brushProperty name="width" value="0.05" units="cm"/>
      <inkml:brushProperty name="height" value="0.05" units="cm"/>
      <inkml:brushProperty name="color" value="#E71224"/>
    </inkml:brush>
  </inkml:definitions>
  <inkml:trace contextRef="#ctx0" brushRef="#br0">0 109 24575,'21'0'0,"-4"0"0,2 0 0,-5 0 0,1 0 0,-4 0 0,-1 0 0,-4 0 0,5 0 0,-4 0 0,7 0 0,-7 0 0,3 0 0,1 0 0,-4 0 0,3 0 0,-3 0 0,-1 0 0,0 0 0,4 0 0,5-3 0,5-1 0,9-7 0,1 3 0,0-7 0,-1 7 0,-9-2 0,-2 4 0,-3-1 0,-4 3 0,-1 1 0,-4 0 0,1 3 0,-1-5 0,7 1 0,-5 1 0,5-2 0,-6 4 0,-1-2 0,0 3 0,-2-2 0,-1 1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8:07.850"/>
    </inkml:context>
    <inkml:brush xml:id="br0">
      <inkml:brushProperty name="width" value="0.05" units="cm"/>
      <inkml:brushProperty name="height" value="0.05" units="cm"/>
      <inkml:brushProperty name="color" value="#E71224"/>
    </inkml:brush>
  </inkml:definitions>
  <inkml:trace contextRef="#ctx0" brushRef="#br0">0 93 24575,'10'0'0,"-3"0"0,4-3 0,-5 2 0,1-2 0,0 1 0,3 1 0,-2-4 0,2 1 0,-3-3 0,4 4 0,-3-3 0,2 3 0,-3 0 0,4-3 0,-4 5 0,3-1 0,-3-1 0,3 2 0,7-5 0,10-2 0,-4 0 0,4-2 0,-11 6 0,-1 1 0,0 3 0,0 0 0,1 0 0,0 0 0,-5 0 0,4 0 0,-7 3 0,7 1 0,-7 5 0,2-2 0,-2 7 0,-4-8 0,-1 4 0,-3 0 0,0 0 0,0 4 0,0-1 0,0 2 0,0-2 0,-3 7 0,-5-5 0,0 5 0,-8-2 0,4-3 0,-4 2 0,-5 2 0,3-4 0,-3 4 0,6-6 0,0 1 0,3 0 0,-3-4 0,6 0 0,-2-3 0,4-1 0,0 3 0,0-5 0,0 4 0,0-4 0,3 2 0,-6 0 0,5 4 0,-6-3 0,0 6 0,2-3 0,-1 1 0,2 2 0,1-6 0,-1 3 0,4-4 0,1 0 0,0-3 0,11 0 0,8-3 0,12 0 0,10-7 0,5 1 0,1-11 0,22 4 0,-17-4 0,10 4 0,-28 5 0,-4 1 0,-7 2 0,-9 2 0,0 0 0,-4 3 0,0 0 0,0 0 0,-4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51.731"/>
    </inkml:context>
    <inkml:brush xml:id="br0">
      <inkml:brushProperty name="width" value="0.05" units="cm"/>
      <inkml:brushProperty name="height" value="0.05" units="cm"/>
      <inkml:brushProperty name="color" value="#E71224"/>
    </inkml:brush>
  </inkml:definitions>
  <inkml:trace contextRef="#ctx0" brushRef="#br0">0 800 24575,'23'-9'0,"2"-8"-4916,1 4 1,2-2 4170,-5-2 0,0 1 745,5-1 0,1 0-1078,14-12 1,1 0 1077,-13 9 0,1 0 258,13-8 0,2-1-258,-13 8 0,-1 3-220,-6 4 0,1 1 220,2-1 0,1 0 0,-1 0 0,1-1 0,2 3 0,1 0 0,-1-3 0,2 2 0,0 2 0,3 1 0,-3-2 0,1-2 0,0 2 0,5 0 0,0 0 678,-6 2 0,2-2 0,-2 1-678,6 0 0,-1 2 0,-3 1 0,1 0 0,2-2 0,1 1 0,-5 3 0,1 1 0,0-5 0,0 1 0,0 3 0,0 1 0,0-3 0,0 1 0,-3 1 0,0 3 1804,2 0 0,0 0-1804,-1-2 0,-1 1 0,2 4 0,2-1 0,-4-1 0,4-1 0,-4-1 0,5 2 0,-1-1 0,16 0 0,-3 0 0,-3-4 0,-7 4 0,0 0 0,-4-5 0,9 2 0,3 1 0,2 1 0,-15-2 0,2 3 0,11 2 0,-1-7 0,0 7 0,-2-7 0,7 8 0,-10-8 2773,1 7-2773,-12-1 0,0 0 0,11 2 0,-13 0 0,-1 0 0,9 0 964,-4 0-964,-2 0 2660,-5 0-2660,-3 0 1361,-4 0-1361,-5 0 0,-4 0 0,-2 0 0,-1 0 0,-2 0 0,-1 0 0,-2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07:37:53.794"/>
    </inkml:context>
    <inkml:brush xml:id="br0">
      <inkml:brushProperty name="width" value="0.05" units="cm"/>
      <inkml:brushProperty name="height" value="0.05" units="cm"/>
      <inkml:brushProperty name="color" value="#E71224"/>
    </inkml:brush>
  </inkml:definitions>
  <inkml:trace contextRef="#ctx0" brushRef="#br0">0 1 24575,'18'0'0,"2"0"0,7 0 0,1 0 0,10 0 0,-4 0 0,5 0 0,-11 0 0,-5 0 0,-7 0 0,3 0 0,-7 0 0,0 0 0,-4 0 0,0 0 0,-2 0 0,2 0 0,-2 0 0,-1 0 0,-1 0 0,2 0 0,-1 2 0,8 8 0,-3 0 0,4 2 0,-3-3 0,-5-3 0,2 0 0,-3 0 0,1-3 0,-3 2 0,1-4 0,-1 3 0,2 0 0,1 1 0,-1 1 0,0-1 0,0 4 0,4-2 0,-3 5 0,5-5 0,-5 2 0,2-3 0,-3-1 0,1 1 0,-1 0 0,0-1 0,-4-2 0,-1 0 0,-5-3 0,-3 0 0,3 0 0,-6 0 0,2 0 0,-3 0 0,1 3 0,-4 1 0,-1 5 0,-8 7 0,3 3 0,-9 8 0,4-2 0,-4 3 0,1-8 0,3 3 0,-1-7 0,9 1 0,-4-2 0,12-6 0,-4 0 0,10-3 0,-3-3 0,4 3 0,0-8 0,0 4 0,3-5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D988488-BABD-4171-AB51-D4928AC21FAF}" type="datetimeFigureOut">
              <a:rPr lang="zh-CN" altLang="en-US"/>
              <a:pPr>
                <a:defRPr/>
              </a:pPr>
              <a:t>2024/12/10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3A40DE8-0119-45A2-940F-0D7FE5BCFB40}" type="slidenum">
              <a:rPr lang="zh-CN" altLang="en-US"/>
              <a:pPr>
                <a:defRPr/>
              </a:pPr>
              <a:t>‹#›</a:t>
            </a:fld>
            <a:endParaRPr lang="zh-CN" altLang="en-US"/>
          </a:p>
        </p:txBody>
      </p:sp>
    </p:spTree>
    <p:extLst>
      <p:ext uri="{BB962C8B-B14F-4D97-AF65-F5344CB8AC3E}">
        <p14:creationId xmlns:p14="http://schemas.microsoft.com/office/powerpoint/2010/main" val="22848616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A40DE8-0119-45A2-940F-0D7FE5BCFB4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1506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10</a:t>
            </a:fld>
            <a:endParaRPr lang="zh-CN" altLang="en-US"/>
          </a:p>
        </p:txBody>
      </p:sp>
    </p:spTree>
    <p:extLst>
      <p:ext uri="{BB962C8B-B14F-4D97-AF65-F5344CB8AC3E}">
        <p14:creationId xmlns:p14="http://schemas.microsoft.com/office/powerpoint/2010/main" val="90855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11</a:t>
            </a:fld>
            <a:endParaRPr lang="zh-CN" altLang="en-US"/>
          </a:p>
        </p:txBody>
      </p:sp>
    </p:spTree>
    <p:extLst>
      <p:ext uri="{BB962C8B-B14F-4D97-AF65-F5344CB8AC3E}">
        <p14:creationId xmlns:p14="http://schemas.microsoft.com/office/powerpoint/2010/main" val="28413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12</a:t>
            </a:fld>
            <a:endParaRPr lang="zh-CN" altLang="en-US"/>
          </a:p>
        </p:txBody>
      </p:sp>
    </p:spTree>
    <p:extLst>
      <p:ext uri="{BB962C8B-B14F-4D97-AF65-F5344CB8AC3E}">
        <p14:creationId xmlns:p14="http://schemas.microsoft.com/office/powerpoint/2010/main" val="288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13</a:t>
            </a:fld>
            <a:endParaRPr lang="zh-CN" altLang="en-US"/>
          </a:p>
        </p:txBody>
      </p:sp>
    </p:spTree>
    <p:extLst>
      <p:ext uri="{BB962C8B-B14F-4D97-AF65-F5344CB8AC3E}">
        <p14:creationId xmlns:p14="http://schemas.microsoft.com/office/powerpoint/2010/main" val="285847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14</a:t>
            </a:fld>
            <a:endParaRPr lang="zh-CN" altLang="en-US"/>
          </a:p>
        </p:txBody>
      </p:sp>
    </p:spTree>
    <p:extLst>
      <p:ext uri="{BB962C8B-B14F-4D97-AF65-F5344CB8AC3E}">
        <p14:creationId xmlns:p14="http://schemas.microsoft.com/office/powerpoint/2010/main" val="149927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15</a:t>
            </a:fld>
            <a:endParaRPr lang="zh-CN" altLang="en-US"/>
          </a:p>
        </p:txBody>
      </p:sp>
    </p:spTree>
    <p:extLst>
      <p:ext uri="{BB962C8B-B14F-4D97-AF65-F5344CB8AC3E}">
        <p14:creationId xmlns:p14="http://schemas.microsoft.com/office/powerpoint/2010/main" val="950206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16</a:t>
            </a:fld>
            <a:endParaRPr lang="zh-CN" altLang="en-US"/>
          </a:p>
        </p:txBody>
      </p:sp>
    </p:spTree>
    <p:extLst>
      <p:ext uri="{BB962C8B-B14F-4D97-AF65-F5344CB8AC3E}">
        <p14:creationId xmlns:p14="http://schemas.microsoft.com/office/powerpoint/2010/main" val="189870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17</a:t>
            </a:fld>
            <a:endParaRPr lang="zh-CN" altLang="en-US"/>
          </a:p>
        </p:txBody>
      </p:sp>
    </p:spTree>
    <p:extLst>
      <p:ext uri="{BB962C8B-B14F-4D97-AF65-F5344CB8AC3E}">
        <p14:creationId xmlns:p14="http://schemas.microsoft.com/office/powerpoint/2010/main" val="130266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18</a:t>
            </a:fld>
            <a:endParaRPr lang="zh-CN" altLang="en-US"/>
          </a:p>
        </p:txBody>
      </p:sp>
    </p:spTree>
    <p:extLst>
      <p:ext uri="{BB962C8B-B14F-4D97-AF65-F5344CB8AC3E}">
        <p14:creationId xmlns:p14="http://schemas.microsoft.com/office/powerpoint/2010/main" val="144873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19</a:t>
            </a:fld>
            <a:endParaRPr lang="zh-CN" altLang="en-US"/>
          </a:p>
        </p:txBody>
      </p:sp>
    </p:spTree>
    <p:extLst>
      <p:ext uri="{BB962C8B-B14F-4D97-AF65-F5344CB8AC3E}">
        <p14:creationId xmlns:p14="http://schemas.microsoft.com/office/powerpoint/2010/main" val="347548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a:t>
            </a:fld>
            <a:endParaRPr lang="zh-CN" altLang="en-US"/>
          </a:p>
        </p:txBody>
      </p:sp>
    </p:spTree>
    <p:extLst>
      <p:ext uri="{BB962C8B-B14F-4D97-AF65-F5344CB8AC3E}">
        <p14:creationId xmlns:p14="http://schemas.microsoft.com/office/powerpoint/2010/main" val="3545091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20</a:t>
            </a:fld>
            <a:endParaRPr lang="zh-CN" altLang="en-US"/>
          </a:p>
        </p:txBody>
      </p:sp>
    </p:spTree>
    <p:extLst>
      <p:ext uri="{BB962C8B-B14F-4D97-AF65-F5344CB8AC3E}">
        <p14:creationId xmlns:p14="http://schemas.microsoft.com/office/powerpoint/2010/main" val="2412752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21</a:t>
            </a:fld>
            <a:endParaRPr lang="zh-CN" altLang="en-US"/>
          </a:p>
        </p:txBody>
      </p:sp>
    </p:spTree>
    <p:extLst>
      <p:ext uri="{BB962C8B-B14F-4D97-AF65-F5344CB8AC3E}">
        <p14:creationId xmlns:p14="http://schemas.microsoft.com/office/powerpoint/2010/main" val="1586835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22</a:t>
            </a:fld>
            <a:endParaRPr lang="zh-CN" altLang="en-US"/>
          </a:p>
        </p:txBody>
      </p:sp>
    </p:spTree>
    <p:extLst>
      <p:ext uri="{BB962C8B-B14F-4D97-AF65-F5344CB8AC3E}">
        <p14:creationId xmlns:p14="http://schemas.microsoft.com/office/powerpoint/2010/main" val="587146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i="0" dirty="0">
                <a:solidFill>
                  <a:srgbClr val="121212"/>
                </a:solidFill>
                <a:effectLst/>
                <a:latin typeface="+mn-ea"/>
                <a:ea typeface="+mn-ea"/>
              </a:rPr>
              <a:t>差分隐私是一种定义，而不是一种算法。</a:t>
            </a:r>
            <a:endParaRPr kumimoji="1" lang="en-US" altLang="zh-CN" dirty="0">
              <a:latin typeface="+mn-ea"/>
              <a:ea typeface="+mn-ea"/>
            </a:endParaRPr>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23</a:t>
            </a:fld>
            <a:endParaRPr lang="zh-CN" altLang="en-US"/>
          </a:p>
        </p:txBody>
      </p:sp>
    </p:spTree>
    <p:extLst>
      <p:ext uri="{BB962C8B-B14F-4D97-AF65-F5344CB8AC3E}">
        <p14:creationId xmlns:p14="http://schemas.microsoft.com/office/powerpoint/2010/main" val="3846606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latin typeface="+mn-ea"/>
              <a:ea typeface="+mn-ea"/>
            </a:endParaRPr>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24</a:t>
            </a:fld>
            <a:endParaRPr lang="zh-CN" altLang="en-US"/>
          </a:p>
        </p:txBody>
      </p:sp>
    </p:spTree>
    <p:extLst>
      <p:ext uri="{BB962C8B-B14F-4D97-AF65-F5344CB8AC3E}">
        <p14:creationId xmlns:p14="http://schemas.microsoft.com/office/powerpoint/2010/main" val="1019395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latin typeface="+mn-ea"/>
              <a:ea typeface="+mn-ea"/>
            </a:endParaRPr>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25</a:t>
            </a:fld>
            <a:endParaRPr lang="zh-CN" altLang="en-US"/>
          </a:p>
        </p:txBody>
      </p:sp>
    </p:spTree>
    <p:extLst>
      <p:ext uri="{BB962C8B-B14F-4D97-AF65-F5344CB8AC3E}">
        <p14:creationId xmlns:p14="http://schemas.microsoft.com/office/powerpoint/2010/main" val="136217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3</a:t>
            </a:fld>
            <a:endParaRPr lang="zh-CN" altLang="en-US"/>
          </a:p>
        </p:txBody>
      </p:sp>
    </p:spTree>
    <p:extLst>
      <p:ext uri="{BB962C8B-B14F-4D97-AF65-F5344CB8AC3E}">
        <p14:creationId xmlns:p14="http://schemas.microsoft.com/office/powerpoint/2010/main" val="302966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https://</a:t>
            </a:r>
            <a:r>
              <a:rPr kumimoji="1" lang="en-US" altLang="zh-CN" dirty="0" err="1"/>
              <a:t>www.bilibili.com</a:t>
            </a:r>
            <a:r>
              <a:rPr kumimoji="1" lang="en-US" altLang="zh-CN" dirty="0"/>
              <a:t>/video/BV1tg411G7BN/?</a:t>
            </a:r>
            <a:r>
              <a:rPr kumimoji="1" lang="en-US" altLang="zh-CN" dirty="0" err="1"/>
              <a:t>spm_id_from</a:t>
            </a:r>
            <a:r>
              <a:rPr kumimoji="1" lang="en-US" altLang="zh-CN" dirty="0"/>
              <a:t>=333.337.search-card.all.click&amp;vd_source=7e2c50cbbeb2b6ba02ed9ada39fde47c</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https://</a:t>
            </a:r>
            <a:r>
              <a:rPr kumimoji="1" lang="en-US" altLang="zh-CN" dirty="0" err="1"/>
              <a:t>www.bilibili.com</a:t>
            </a:r>
            <a:r>
              <a:rPr kumimoji="1" lang="en-US" altLang="zh-CN" dirty="0"/>
              <a:t>/video/BV1zr4y1c73N/?</a:t>
            </a:r>
            <a:r>
              <a:rPr kumimoji="1" lang="en-US" altLang="zh-CN" dirty="0" err="1"/>
              <a:t>spm_id_from</a:t>
            </a:r>
            <a:r>
              <a:rPr kumimoji="1" lang="en-US" altLang="zh-CN" dirty="0"/>
              <a:t>=333.337.search-card.all.click</a:t>
            </a:r>
          </a:p>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4</a:t>
            </a:fld>
            <a:endParaRPr lang="zh-CN" altLang="en-US"/>
          </a:p>
        </p:txBody>
      </p:sp>
    </p:spTree>
    <p:extLst>
      <p:ext uri="{BB962C8B-B14F-4D97-AF65-F5344CB8AC3E}">
        <p14:creationId xmlns:p14="http://schemas.microsoft.com/office/powerpoint/2010/main" val="280531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E0BB5-CF07-CB3E-D5A9-95FC45E81A4A}"/>
            </a:ext>
          </a:extLst>
        </p:cNvPr>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F8CEC56C-5749-5382-2EDA-06AD616DD538}"/>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AE8938A3-C435-F1C9-1E2C-520D668E3E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B1D236FD-C0D9-B2EE-D480-652752843A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5</a:t>
            </a:fld>
            <a:endParaRPr lang="zh-CN" altLang="en-US"/>
          </a:p>
        </p:txBody>
      </p:sp>
    </p:spTree>
    <p:extLst>
      <p:ext uri="{BB962C8B-B14F-4D97-AF65-F5344CB8AC3E}">
        <p14:creationId xmlns:p14="http://schemas.microsoft.com/office/powerpoint/2010/main" val="306595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6</a:t>
            </a:fld>
            <a:endParaRPr lang="zh-CN" altLang="en-US"/>
          </a:p>
        </p:txBody>
      </p:sp>
    </p:spTree>
    <p:extLst>
      <p:ext uri="{BB962C8B-B14F-4D97-AF65-F5344CB8AC3E}">
        <p14:creationId xmlns:p14="http://schemas.microsoft.com/office/powerpoint/2010/main" val="3804837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7</a:t>
            </a:fld>
            <a:endParaRPr lang="zh-CN" altLang="en-US"/>
          </a:p>
        </p:txBody>
      </p:sp>
    </p:spTree>
    <p:extLst>
      <p:ext uri="{BB962C8B-B14F-4D97-AF65-F5344CB8AC3E}">
        <p14:creationId xmlns:p14="http://schemas.microsoft.com/office/powerpoint/2010/main" val="254921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8</a:t>
            </a:fld>
            <a:endParaRPr lang="zh-CN" altLang="en-US"/>
          </a:p>
        </p:txBody>
      </p:sp>
    </p:spTree>
    <p:extLst>
      <p:ext uri="{BB962C8B-B14F-4D97-AF65-F5344CB8AC3E}">
        <p14:creationId xmlns:p14="http://schemas.microsoft.com/office/powerpoint/2010/main" val="2804656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687844B4-FFC0-9A61-E460-9A375EE634A2}"/>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D52BDE7A-55FE-7541-D0A2-00EFBB2D9F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a:p>
        </p:txBody>
      </p:sp>
      <p:sp>
        <p:nvSpPr>
          <p:cNvPr id="119812" name="幻灯片编号占位符 3">
            <a:extLst>
              <a:ext uri="{FF2B5EF4-FFF2-40B4-BE49-F238E27FC236}">
                <a16:creationId xmlns:a16="http://schemas.microsoft.com/office/drawing/2014/main" id="{8654E665-EFD7-9DAB-9B29-2CC39C9A91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10BA076B-23C6-5F43-BB25-CA993F21BAF9}" type="slidenum">
              <a:rPr lang="zh-CN" altLang="en-US"/>
              <a:pPr/>
              <a:t>9</a:t>
            </a:fld>
            <a:endParaRPr lang="zh-CN" altLang="en-US"/>
          </a:p>
        </p:txBody>
      </p:sp>
    </p:spTree>
    <p:extLst>
      <p:ext uri="{BB962C8B-B14F-4D97-AF65-F5344CB8AC3E}">
        <p14:creationId xmlns:p14="http://schemas.microsoft.com/office/powerpoint/2010/main" val="57256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7939A08C-CD34-4FF3-B422-8455CDF79A6C}" type="datetimeFigureOut">
              <a:rPr lang="zh-CN" altLang="en-US" smtClean="0"/>
              <a:pPr>
                <a:defRPr/>
              </a:pPr>
              <a:t>2024/12/10</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CD16E0A2-C69F-4D49-AAE0-7F8CBBB1A039}" type="slidenum">
              <a:rPr lang="zh-CN" altLang="en-US" smtClean="0"/>
              <a:pPr>
                <a:defRPr/>
              </a:pPr>
              <a:t>‹#›</a:t>
            </a:fld>
            <a:endParaRPr lang="zh-CN" altLang="en-US"/>
          </a:p>
        </p:txBody>
      </p:sp>
    </p:spTree>
    <p:extLst>
      <p:ext uri="{BB962C8B-B14F-4D97-AF65-F5344CB8AC3E}">
        <p14:creationId xmlns:p14="http://schemas.microsoft.com/office/powerpoint/2010/main" val="75527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29D608E6-C8CA-417E-8638-14E836441F19}" type="datetimeFigureOut">
              <a:rPr lang="zh-CN" altLang="en-US" smtClean="0"/>
              <a:pPr>
                <a:defRPr/>
              </a:pPr>
              <a:t>2024/12/10</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B7A32C7F-4BC8-484D-8460-6D1A777901A1}" type="slidenum">
              <a:rPr lang="zh-CN" altLang="en-US" smtClean="0"/>
              <a:pPr>
                <a:defRPr/>
              </a:pPr>
              <a:t>‹#›</a:t>
            </a:fld>
            <a:endParaRPr lang="zh-CN" altLang="en-US"/>
          </a:p>
        </p:txBody>
      </p:sp>
    </p:spTree>
    <p:extLst>
      <p:ext uri="{BB962C8B-B14F-4D97-AF65-F5344CB8AC3E}">
        <p14:creationId xmlns:p14="http://schemas.microsoft.com/office/powerpoint/2010/main" val="393710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D833521F-C812-4568-A6D4-1B9C04A8CF24}" type="datetimeFigureOut">
              <a:rPr lang="zh-CN" altLang="en-US" smtClean="0"/>
              <a:pPr>
                <a:defRPr/>
              </a:pPr>
              <a:t>2024/12/10</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559D4875-3A25-41B4-9E5E-393B2B34402C}" type="slidenum">
              <a:rPr lang="zh-CN" altLang="en-US" smtClean="0"/>
              <a:pPr>
                <a:defRPr/>
              </a:pPr>
              <a:t>‹#›</a:t>
            </a:fld>
            <a:endParaRPr lang="zh-CN" altLang="en-US"/>
          </a:p>
        </p:txBody>
      </p:sp>
    </p:spTree>
    <p:extLst>
      <p:ext uri="{BB962C8B-B14F-4D97-AF65-F5344CB8AC3E}">
        <p14:creationId xmlns:p14="http://schemas.microsoft.com/office/powerpoint/2010/main" val="3594530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B4FDE-CB1F-4819-8790-2CE0CA9CF8B4}"/>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EEE189-373F-B871-AA2B-405E106F33E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2F296C5-57CE-D90C-2801-0C964CF8B76D}"/>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70F9C70F-23CF-63F3-FCF7-B819CAEE1B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0A1081-396A-7719-FF85-0DF8A9296140}"/>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109908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3ABD8-10BB-C87B-83AF-748CFD643D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6F7D2C-F53D-E199-1083-9DD851E882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AFDFD3-EEDA-9B6C-47C1-BBC74311E8FE}"/>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9280D96D-C31B-B084-DB90-6DED2C4322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898E30-2166-8CBB-362C-9C96093A5C63}"/>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271545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B5D58-8315-9880-2867-46D38C5EC12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8BC842F-5931-FC63-4E6B-6B52740AA8FE}"/>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0A6553B-BFD0-7002-F1BA-613F7941FB60}"/>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18822C40-39AC-C704-BE40-354D3B4958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C66A43-C16E-F733-2BC1-268414A8765E}"/>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1770186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90DF2-D86D-7C05-E1BB-2C967C254C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DA90D3-89DD-367C-ED7A-540FB56EAD0E}"/>
              </a:ext>
            </a:extLst>
          </p:cNvPr>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6452D56-009A-FB65-0202-9A80726F7B8F}"/>
              </a:ext>
            </a:extLst>
          </p:cNvPr>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5B5D2D-0CFA-638F-2A7F-7107E5E3E99F}"/>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6" name="页脚占位符 5">
            <a:extLst>
              <a:ext uri="{FF2B5EF4-FFF2-40B4-BE49-F238E27FC236}">
                <a16:creationId xmlns:a16="http://schemas.microsoft.com/office/drawing/2014/main" id="{DC66286D-3089-6E16-B107-9C472607F2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6F857D-7CCA-29DB-26B2-550332810A80}"/>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3069833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BE2C3-D81B-96A5-B87A-81AA4F884784}"/>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E38C74-8A81-0B9A-AB18-E627C019304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CD85EBF-5CBC-F4D4-A864-08F0428258AB}"/>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7D54E28-0C81-9EB5-A424-50CDA58E31A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830B2D6-B210-FA0B-49A8-A67FF469BAA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0ED4C1D-52CE-AF3A-1293-73C12A97C674}"/>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8" name="页脚占位符 7">
            <a:extLst>
              <a:ext uri="{FF2B5EF4-FFF2-40B4-BE49-F238E27FC236}">
                <a16:creationId xmlns:a16="http://schemas.microsoft.com/office/drawing/2014/main" id="{2BEEDD5C-6EE9-A94D-39C7-5FA3F434D2F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5F722D-8232-37B5-14CC-64C5E3C7B72D}"/>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408019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E1794-E73F-C88B-9660-92210E80843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5267EA1-2E00-45F0-AC1B-60D28CC76832}"/>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4" name="页脚占位符 3">
            <a:extLst>
              <a:ext uri="{FF2B5EF4-FFF2-40B4-BE49-F238E27FC236}">
                <a16:creationId xmlns:a16="http://schemas.microsoft.com/office/drawing/2014/main" id="{C60C3940-D0BB-DB00-FF1A-E767D0B4DE1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B824CC-AA92-0680-0A6A-B431B8400993}"/>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283662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258907-EA79-F39B-89BE-E929C4F7B899}"/>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3" name="页脚占位符 2">
            <a:extLst>
              <a:ext uri="{FF2B5EF4-FFF2-40B4-BE49-F238E27FC236}">
                <a16:creationId xmlns:a16="http://schemas.microsoft.com/office/drawing/2014/main" id="{1A3BFF20-6D2A-3CC7-13A7-7F5D1539163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F5228D3-E358-6EC0-2AED-6835A9BC1625}"/>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313268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28879-E29E-9A48-2636-981E0E7B67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2B5787-8A76-6B97-8A3C-4D30659F442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1AFBD4-0ABA-15CE-1C88-C819920A2B4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588AF8-A66C-016C-77BE-E36D08A81D4C}"/>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6" name="页脚占位符 5">
            <a:extLst>
              <a:ext uri="{FF2B5EF4-FFF2-40B4-BE49-F238E27FC236}">
                <a16:creationId xmlns:a16="http://schemas.microsoft.com/office/drawing/2014/main" id="{B2D936D5-DB0F-4550-B1CC-B2233A1A79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49BBE4-5720-07D9-15D3-EE7CF0E25D8C}"/>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116921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75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36FF0-A1AE-3907-5E71-811B6DB4A4D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D2993C-17C1-7B92-E035-291F5B85F02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C7FF186-F0AF-1C15-06FC-BB99B381066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BAF72A-DBA7-991E-50A0-5A0B366EA041}"/>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6" name="页脚占位符 5">
            <a:extLst>
              <a:ext uri="{FF2B5EF4-FFF2-40B4-BE49-F238E27FC236}">
                <a16:creationId xmlns:a16="http://schemas.microsoft.com/office/drawing/2014/main" id="{151E3C42-6B23-F600-7092-C1FD72E1CC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7A9A3F-803E-0743-696C-373B27BC0B1E}"/>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81924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F0601-7F7C-A0CD-A1E5-CB8B8D6DFD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BA5A31-17A6-4641-53AD-552D71F42F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3E3552-6882-ED0A-8ABE-E4190B89846B}"/>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025D42A7-6416-FC4E-F51B-9F7B04D43A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8B2BA7-001D-EBE7-63E5-3ECC6E02A5ED}"/>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387750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FAE50A-9D93-A979-D0D2-070CDEDD8E87}"/>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9D78CC-0119-F844-A6BD-8189F2B9FF92}"/>
              </a:ext>
            </a:extLst>
          </p:cNvPr>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8F5C6B-1B46-864B-A0DB-43B42D060E69}"/>
              </a:ext>
            </a:extLst>
          </p:cNvPr>
          <p:cNvSpPr>
            <a:spLocks noGrp="1"/>
          </p:cNvSpPr>
          <p:nvPr>
            <p:ph type="dt" sz="half" idx="10"/>
          </p:nvPr>
        </p:nvSpPr>
        <p:spPr/>
        <p:txBody>
          <a:body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5AE2127F-BB30-6AED-B333-01DD6539E4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35E048-A06B-E42C-F3D9-443501F202D6}"/>
              </a:ext>
            </a:extLst>
          </p:cNvPr>
          <p:cNvSpPr>
            <a:spLocks noGrp="1"/>
          </p:cNvSpPr>
          <p:nvPr>
            <p:ph type="sldNum" sz="quarter" idx="12"/>
          </p:nvPr>
        </p:nvSpPr>
        <p:spPr/>
        <p:txBody>
          <a:body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2679160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F34AC1AA-41F9-4F62-A627-7FF54C0970C0}" type="datetimeFigureOut">
              <a:rPr lang="zh-CN" altLang="en-US" smtClean="0"/>
              <a:pPr>
                <a:defRPr/>
              </a:pPr>
              <a:t>2024/12/10</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0A962E65-4269-4BFE-AEBC-26EB182DB3A2}" type="slidenum">
              <a:rPr lang="zh-CN" altLang="en-US" smtClean="0"/>
              <a:pPr>
                <a:defRPr/>
              </a:pPr>
              <a:t>‹#›</a:t>
            </a:fld>
            <a:endParaRPr lang="zh-CN" altLang="en-US"/>
          </a:p>
        </p:txBody>
      </p:sp>
    </p:spTree>
    <p:extLst>
      <p:ext uri="{BB962C8B-B14F-4D97-AF65-F5344CB8AC3E}">
        <p14:creationId xmlns:p14="http://schemas.microsoft.com/office/powerpoint/2010/main" val="896873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4DC1AAEC-5C9B-400B-A0A6-FD53DEF271EE}" type="datetimeFigureOut">
              <a:rPr lang="zh-CN" altLang="en-US" smtClean="0"/>
              <a:pPr>
                <a:defRPr/>
              </a:pPr>
              <a:t>2024/12/10</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fld id="{6568D7D4-B41A-4BFB-A78D-412415BC60E9}" type="slidenum">
              <a:rPr lang="zh-CN" altLang="en-US" smtClean="0"/>
              <a:pPr>
                <a:defRPr/>
              </a:pPr>
              <a:t>‹#›</a:t>
            </a:fld>
            <a:endParaRPr lang="zh-CN" altLang="en-US"/>
          </a:p>
        </p:txBody>
      </p:sp>
    </p:spTree>
    <p:extLst>
      <p:ext uri="{BB962C8B-B14F-4D97-AF65-F5344CB8AC3E}">
        <p14:creationId xmlns:p14="http://schemas.microsoft.com/office/powerpoint/2010/main" val="362668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pPr>
              <a:defRPr/>
            </a:pPr>
            <a:fld id="{15F135D0-CAC6-4ED8-8445-2CD1F2DF9BCA}" type="datetimeFigureOut">
              <a:rPr lang="zh-CN" altLang="en-US" smtClean="0"/>
              <a:pPr>
                <a:defRPr/>
              </a:pPr>
              <a:t>2024/12/10</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pPr>
              <a:defRPr/>
            </a:pPr>
            <a:fld id="{D33385AA-E7CB-493E-8591-BE4D5C9B8E54}" type="slidenum">
              <a:rPr lang="zh-CN" altLang="en-US" smtClean="0"/>
              <a:pPr>
                <a:defRPr/>
              </a:pPr>
              <a:t>‹#›</a:t>
            </a:fld>
            <a:endParaRPr lang="zh-CN" altLang="en-US"/>
          </a:p>
        </p:txBody>
      </p:sp>
    </p:spTree>
    <p:extLst>
      <p:ext uri="{BB962C8B-B14F-4D97-AF65-F5344CB8AC3E}">
        <p14:creationId xmlns:p14="http://schemas.microsoft.com/office/powerpoint/2010/main" val="152789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a:defRPr/>
            </a:pPr>
            <a:fld id="{95529E48-90A2-4601-BE95-733B963601B1}" type="datetimeFigureOut">
              <a:rPr lang="zh-CN" altLang="en-US" smtClean="0"/>
              <a:pPr>
                <a:defRPr/>
              </a:pPr>
              <a:t>2024/12/10</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a:defRPr/>
            </a:pPr>
            <a:fld id="{5EDBEC61-2272-4EF2-9772-03BFAB8CE5A1}" type="slidenum">
              <a:rPr lang="zh-CN" altLang="en-US" smtClean="0"/>
              <a:pPr>
                <a:defRPr/>
              </a:pPr>
              <a:t>‹#›</a:t>
            </a:fld>
            <a:endParaRPr lang="zh-CN" altLang="en-US"/>
          </a:p>
        </p:txBody>
      </p:sp>
    </p:spTree>
    <p:extLst>
      <p:ext uri="{BB962C8B-B14F-4D97-AF65-F5344CB8AC3E}">
        <p14:creationId xmlns:p14="http://schemas.microsoft.com/office/powerpoint/2010/main" val="2860465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pPr>
              <a:defRPr/>
            </a:pPr>
            <a:fld id="{95141E46-6997-4182-B1FC-2DE1887CE440}" type="datetimeFigureOut">
              <a:rPr lang="zh-CN" altLang="en-US" smtClean="0"/>
              <a:pPr>
                <a:defRPr/>
              </a:pPr>
              <a:t>2024/12/10</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pPr>
              <a:defRPr/>
            </a:pPr>
            <a:fld id="{11880E1D-0E50-4D57-8294-489B106A58B6}" type="slidenum">
              <a:rPr lang="zh-CN" altLang="en-US" smtClean="0"/>
              <a:pPr>
                <a:defRPr/>
              </a:pPr>
              <a:t>‹#›</a:t>
            </a:fld>
            <a:endParaRPr lang="zh-CN" altLang="en-US"/>
          </a:p>
        </p:txBody>
      </p:sp>
    </p:spTree>
    <p:extLst>
      <p:ext uri="{BB962C8B-B14F-4D97-AF65-F5344CB8AC3E}">
        <p14:creationId xmlns:p14="http://schemas.microsoft.com/office/powerpoint/2010/main" val="82402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79670728-64AB-412A-9247-53E0967758CD}" type="datetimeFigureOut">
              <a:rPr lang="zh-CN" altLang="en-US" smtClean="0"/>
              <a:pPr>
                <a:defRPr/>
              </a:pPr>
              <a:t>2024/12/10</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fld id="{D30D8F88-6061-45EF-8B94-F4CF2469DD74}" type="slidenum">
              <a:rPr lang="zh-CN" altLang="en-US" smtClean="0"/>
              <a:pPr>
                <a:defRPr/>
              </a:pPr>
              <a:t>‹#›</a:t>
            </a:fld>
            <a:endParaRPr lang="zh-CN" altLang="en-US"/>
          </a:p>
        </p:txBody>
      </p:sp>
    </p:spTree>
    <p:extLst>
      <p:ext uri="{BB962C8B-B14F-4D97-AF65-F5344CB8AC3E}">
        <p14:creationId xmlns:p14="http://schemas.microsoft.com/office/powerpoint/2010/main" val="126692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38EF81CC-B780-43B2-A201-D3399EE4CB5E}" type="datetimeFigureOut">
              <a:rPr lang="zh-CN" altLang="en-US" smtClean="0"/>
              <a:pPr>
                <a:defRPr/>
              </a:pPr>
              <a:t>2024/12/10</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fld id="{294D952D-FCA0-4AAD-9DAC-766DED05EE83}" type="slidenum">
              <a:rPr lang="zh-CN" altLang="en-US" smtClean="0"/>
              <a:pPr>
                <a:defRPr/>
              </a:pPr>
              <a:t>‹#›</a:t>
            </a:fld>
            <a:endParaRPr lang="zh-CN" altLang="en-US"/>
          </a:p>
        </p:txBody>
      </p:sp>
    </p:spTree>
    <p:extLst>
      <p:ext uri="{BB962C8B-B14F-4D97-AF65-F5344CB8AC3E}">
        <p14:creationId xmlns:p14="http://schemas.microsoft.com/office/powerpoint/2010/main" val="107023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5">
            <a:extLst>
              <a:ext uri="{FF2B5EF4-FFF2-40B4-BE49-F238E27FC236}">
                <a16:creationId xmlns:a16="http://schemas.microsoft.com/office/drawing/2014/main" id="{A7A7E258-D8AD-C111-13DF-2EBE2CBB943E}"/>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46255" y="118986"/>
            <a:ext cx="2123846" cy="61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DAC54278-9CD2-4B5E-71EA-C408B0C98A7C}"/>
              </a:ext>
            </a:extLst>
          </p:cNvPr>
          <p:cNvSpPr txBox="1">
            <a:spLocks/>
          </p:cNvSpPr>
          <p:nvPr userDrawn="1"/>
        </p:nvSpPr>
        <p:spPr>
          <a:xfrm>
            <a:off x="173899" y="228497"/>
            <a:ext cx="7886700" cy="366713"/>
          </a:xfrm>
          <a:prstGeom prst="rect">
            <a:avLst/>
          </a:prstGeom>
        </p:spPr>
        <p:txBody>
          <a:bodyPr>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dirty="0">
                <a:latin typeface="黑体" panose="02010609060101010101" pitchFamily="49" charset="-122"/>
                <a:ea typeface="宋体" panose="02010600030101010101" pitchFamily="2" charset="-122"/>
              </a:rPr>
              <a:t>第九章 数据安全与隐私保护</a:t>
            </a:r>
          </a:p>
        </p:txBody>
      </p:sp>
      <p:cxnSp>
        <p:nvCxnSpPr>
          <p:cNvPr id="9" name="直接连接符 8">
            <a:extLst>
              <a:ext uri="{FF2B5EF4-FFF2-40B4-BE49-F238E27FC236}">
                <a16:creationId xmlns:a16="http://schemas.microsoft.com/office/drawing/2014/main" id="{CBDF77D1-953F-3BE0-A522-056CF70EB272}"/>
              </a:ext>
            </a:extLst>
          </p:cNvPr>
          <p:cNvCxnSpPr>
            <a:cxnSpLocks noChangeShapeType="1"/>
          </p:cNvCxnSpPr>
          <p:nvPr userDrawn="1"/>
        </p:nvCxnSpPr>
        <p:spPr bwMode="auto">
          <a:xfrm>
            <a:off x="0" y="761089"/>
            <a:ext cx="9144000" cy="0"/>
          </a:xfrm>
          <a:prstGeom prst="line">
            <a:avLst/>
          </a:prstGeom>
          <a:ln w="28575">
            <a:solidFill>
              <a:srgbClr val="004182"/>
            </a:solidFill>
            <a:headEnd/>
            <a:tailEn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03058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0AF5BFF-9379-14B8-1509-686DA640297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5AEB252-882C-03BB-59DA-275FC78A228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9612B2-DF6D-17EE-3866-66DE2E0A485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52423-D180-4F88-BDCB-6FC3D1C03D14}" type="datetimeFigureOut">
              <a:rPr lang="zh-CN" altLang="en-US" smtClean="0"/>
              <a:t>2024/12/10</a:t>
            </a:fld>
            <a:endParaRPr lang="zh-CN" altLang="en-US"/>
          </a:p>
        </p:txBody>
      </p:sp>
      <p:sp>
        <p:nvSpPr>
          <p:cNvPr id="5" name="页脚占位符 4">
            <a:extLst>
              <a:ext uri="{FF2B5EF4-FFF2-40B4-BE49-F238E27FC236}">
                <a16:creationId xmlns:a16="http://schemas.microsoft.com/office/drawing/2014/main" id="{FCC60707-A077-9276-82A1-4694E0AF597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8F0860-21A2-1E79-3BC7-F1EE92530BB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1CDDD-A5DB-4827-A349-B5808C7AABD3}" type="slidenum">
              <a:rPr lang="zh-CN" altLang="en-US" smtClean="0"/>
              <a:t>‹#›</a:t>
            </a:fld>
            <a:endParaRPr lang="zh-CN" altLang="en-US"/>
          </a:p>
        </p:txBody>
      </p:sp>
    </p:spTree>
    <p:extLst>
      <p:ext uri="{BB962C8B-B14F-4D97-AF65-F5344CB8AC3E}">
        <p14:creationId xmlns:p14="http://schemas.microsoft.com/office/powerpoint/2010/main" val="6816209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customXml" Target="../ink/ink4.xml"/><Relationship Id="rId18" Type="http://schemas.openxmlformats.org/officeDocument/2006/relationships/image" Target="../media/image15.png"/><Relationship Id="rId26" Type="http://schemas.openxmlformats.org/officeDocument/2006/relationships/image" Target="../media/image19.png"/><Relationship Id="rId3" Type="http://schemas.openxmlformats.org/officeDocument/2006/relationships/image" Target="../media/image8.png"/><Relationship Id="rId21" Type="http://schemas.openxmlformats.org/officeDocument/2006/relationships/customXml" Target="../ink/ink8.xml"/><Relationship Id="rId12" Type="http://schemas.openxmlformats.org/officeDocument/2006/relationships/image" Target="../media/image12.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3.xml"/><Relationship Id="rId24"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media/image11.png"/><Relationship Id="rId19" Type="http://schemas.openxmlformats.org/officeDocument/2006/relationships/customXml" Target="../ink/ink7.xml"/><Relationship Id="rId4" Type="http://schemas.openxmlformats.org/officeDocument/2006/relationships/image" Target="../media/image9.png"/><Relationship Id="rId9" Type="http://schemas.openxmlformats.org/officeDocument/2006/relationships/customXml" Target="../ink/ink2.xml"/><Relationship Id="rId14" Type="http://schemas.openxmlformats.org/officeDocument/2006/relationships/image" Target="../media/image13.png"/><Relationship Id="rId22"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3"/>
          <p:cNvSpPr txBox="1">
            <a:spLocks noChangeArrowheads="1"/>
          </p:cNvSpPr>
          <p:nvPr/>
        </p:nvSpPr>
        <p:spPr bwMode="auto">
          <a:xfrm>
            <a:off x="1762900" y="2974471"/>
            <a:ext cx="6304359" cy="52322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1F4E79"/>
                </a:solidFill>
                <a:effectLst/>
                <a:uLnTx/>
                <a:uFillTx/>
                <a:latin typeface="Times New Roman"/>
                <a:ea typeface="微软雅黑" pitchFamily="34" charset="-122"/>
                <a:cs typeface="Times New Roman"/>
              </a:rPr>
              <a:t>第九章  数据</a:t>
            </a:r>
            <a:r>
              <a:rPr lang="zh-CN" altLang="en-US" sz="2800" b="1" dirty="0">
                <a:solidFill>
                  <a:srgbClr val="1F4E79"/>
                </a:solidFill>
                <a:latin typeface="Times New Roman"/>
                <a:ea typeface="微软雅黑" pitchFamily="34" charset="-122"/>
                <a:cs typeface="Times New Roman"/>
              </a:rPr>
              <a:t>安全与隐私保护</a:t>
            </a:r>
            <a:endParaRPr kumimoji="0" lang="en-US" altLang="zh-CN" sz="2800" b="1" i="0" u="none" strike="noStrike" kern="1200" cap="none" spc="0" normalizeH="0" baseline="0" noProof="0" dirty="0">
              <a:ln>
                <a:noFill/>
              </a:ln>
              <a:solidFill>
                <a:srgbClr val="1F4E79"/>
              </a:solidFill>
              <a:effectLst/>
              <a:uLnTx/>
              <a:uFillTx/>
              <a:latin typeface="Times New Roman"/>
              <a:ea typeface="微软雅黑" pitchFamily="34" charset="-122"/>
              <a:cs typeface="Times New Roman"/>
            </a:endParaRPr>
          </a:p>
        </p:txBody>
      </p:sp>
      <p:cxnSp>
        <p:nvCxnSpPr>
          <p:cNvPr id="15" name="直接连接符 14"/>
          <p:cNvCxnSpPr/>
          <p:nvPr/>
        </p:nvCxnSpPr>
        <p:spPr>
          <a:xfrm>
            <a:off x="1479947" y="2208824"/>
            <a:ext cx="0" cy="2021681"/>
          </a:xfrm>
          <a:prstGeom prst="line">
            <a:avLst/>
          </a:prstGeom>
          <a:ln w="152400" cmpd="tri">
            <a:solidFill>
              <a:srgbClr val="004182"/>
            </a:solidFill>
          </a:ln>
        </p:spPr>
        <p:style>
          <a:lnRef idx="1">
            <a:schemeClr val="accent1"/>
          </a:lnRef>
          <a:fillRef idx="0">
            <a:schemeClr val="accent1"/>
          </a:fillRef>
          <a:effectRef idx="0">
            <a:schemeClr val="accent1"/>
          </a:effectRef>
          <a:fontRef idx="minor">
            <a:schemeClr val="tx1"/>
          </a:fontRef>
        </p:style>
      </p:cxnSp>
      <p:sp>
        <p:nvSpPr>
          <p:cNvPr id="14339" name="文本框 18"/>
          <p:cNvSpPr txBox="1">
            <a:spLocks noChangeArrowheads="1"/>
          </p:cNvSpPr>
          <p:nvPr/>
        </p:nvSpPr>
        <p:spPr bwMode="auto">
          <a:xfrm>
            <a:off x="1670121" y="4621005"/>
            <a:ext cx="6304360" cy="1093184"/>
          </a:xfrm>
          <a:prstGeom prst="rect">
            <a:avLst/>
          </a:prstGeom>
          <a:noFill/>
          <a:ln w="9525">
            <a:noFill/>
            <a:miter lim="800000"/>
            <a:headEnd/>
            <a:tailEnd/>
          </a:ln>
        </p:spPr>
        <p:txBody>
          <a:bodyPr wrap="square">
            <a:spAutoFit/>
          </a:bodyPr>
          <a:lstStyle/>
          <a:p>
            <a:pPr marL="0" marR="0" lvl="0" indent="0" algn="r" defTabSz="457200" rtl="0" eaLnBrk="1" fontAlgn="auto" latinLnBrk="0" hangingPunct="1">
              <a:lnSpc>
                <a:spcPct val="14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微软雅黑" pitchFamily="34" charset="-122"/>
                <a:cs typeface="Times New Roman"/>
              </a:rPr>
              <a:t>马  晶</a:t>
            </a:r>
            <a:endParaRPr kumimoji="0" lang="en-US" altLang="zh-CN" sz="2000" b="0" i="0" u="none" strike="noStrike" kern="1200" cap="none" spc="0" normalizeH="0" baseline="0" noProof="0" dirty="0">
              <a:ln>
                <a:noFill/>
              </a:ln>
              <a:solidFill>
                <a:prstClr val="black"/>
              </a:solidFill>
              <a:effectLst/>
              <a:uLnTx/>
              <a:uFillTx/>
              <a:latin typeface="Times New Roman"/>
              <a:ea typeface="微软雅黑" pitchFamily="34" charset="-122"/>
              <a:cs typeface="Times New Roman"/>
            </a:endParaRPr>
          </a:p>
          <a:p>
            <a:pPr marL="0" marR="0" lvl="0" indent="0" algn="r" defTabSz="457200" rtl="0" eaLnBrk="1" fontAlgn="auto" latinLnBrk="0" hangingPunct="1">
              <a:lnSpc>
                <a:spcPct val="14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525252"/>
                </a:solidFill>
                <a:effectLst/>
                <a:uLnTx/>
                <a:uFillTx/>
                <a:latin typeface="Times New Roman"/>
                <a:ea typeface="微软雅黑" pitchFamily="34" charset="-122"/>
                <a:cs typeface="Times New Roman"/>
              </a:rPr>
              <a:t>经济与管理学院 信息管理系</a:t>
            </a:r>
            <a:endParaRPr kumimoji="0" lang="en-US" altLang="zh-CN" sz="1400" b="0" i="0" u="none" strike="noStrike" kern="1200" cap="none" spc="0" normalizeH="0" baseline="0" noProof="0" dirty="0">
              <a:ln>
                <a:noFill/>
              </a:ln>
              <a:solidFill>
                <a:srgbClr val="525252"/>
              </a:solidFill>
              <a:effectLst/>
              <a:uLnTx/>
              <a:uFillTx/>
              <a:latin typeface="Times New Roman"/>
              <a:ea typeface="微软雅黑" pitchFamily="34" charset="-122"/>
              <a:cs typeface="Times New Roman"/>
            </a:endParaRPr>
          </a:p>
          <a:p>
            <a:pPr marL="0" marR="0" lvl="0" indent="0" algn="r" defTabSz="457200" rtl="0" eaLnBrk="1" fontAlgn="auto" latinLnBrk="0" hangingPunct="1">
              <a:lnSpc>
                <a:spcPct val="14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525252"/>
                </a:solidFill>
                <a:effectLst/>
                <a:uLnTx/>
                <a:uFillTx/>
                <a:latin typeface="Times New Roman"/>
                <a:ea typeface="微软雅黑" pitchFamily="34" charset="-122"/>
                <a:cs typeface="Times New Roman"/>
              </a:rPr>
              <a:t>Email:</a:t>
            </a:r>
            <a:r>
              <a:rPr kumimoji="0" lang="zh-CN" altLang="en-US" sz="1400" b="0" i="0" u="none" strike="noStrike" kern="1200" cap="none" spc="0" normalizeH="0" baseline="0" noProof="0" dirty="0">
                <a:ln>
                  <a:noFill/>
                </a:ln>
                <a:solidFill>
                  <a:srgbClr val="525252"/>
                </a:solidFill>
                <a:effectLst/>
                <a:uLnTx/>
                <a:uFillTx/>
                <a:latin typeface="Times New Roman"/>
                <a:ea typeface="微软雅黑" pitchFamily="34" charset="-122"/>
                <a:cs typeface="Times New Roman"/>
              </a:rPr>
              <a:t> </a:t>
            </a:r>
            <a:r>
              <a:rPr kumimoji="0" lang="en-US" altLang="zh-CN" sz="1400" b="0" i="0" u="none" strike="noStrike" kern="1200" cap="none" spc="0" normalizeH="0" baseline="0" noProof="0" dirty="0" err="1">
                <a:ln>
                  <a:noFill/>
                </a:ln>
                <a:solidFill>
                  <a:srgbClr val="525252"/>
                </a:solidFill>
                <a:effectLst/>
                <a:uLnTx/>
                <a:uFillTx/>
                <a:latin typeface="Times New Roman"/>
                <a:ea typeface="微软雅黑" pitchFamily="34" charset="-122"/>
                <a:cs typeface="Times New Roman"/>
              </a:rPr>
              <a:t>majing@xidian.edu.cn</a:t>
            </a:r>
            <a:endParaRPr kumimoji="0" lang="en-US" altLang="zh-CN" sz="1400" b="0" i="0" u="none" strike="noStrike" kern="1200" cap="none" spc="0" normalizeH="0" baseline="0" noProof="0" dirty="0">
              <a:ln>
                <a:noFill/>
              </a:ln>
              <a:solidFill>
                <a:srgbClr val="525252"/>
              </a:solidFill>
              <a:effectLst/>
              <a:uLnTx/>
              <a:uFillTx/>
              <a:latin typeface="Times New Roman"/>
              <a:ea typeface="微软雅黑" pitchFamily="34" charset="-122"/>
              <a:cs typeface="Times New Roman"/>
            </a:endParaRPr>
          </a:p>
        </p:txBody>
      </p:sp>
      <p:pic>
        <p:nvPicPr>
          <p:cNvPr id="6" name="图片 5">
            <a:extLst>
              <a:ext uri="{FF2B5EF4-FFF2-40B4-BE49-F238E27FC236}">
                <a16:creationId xmlns:a16="http://schemas.microsoft.com/office/drawing/2014/main" id="{756C1E14-3858-48B8-8B2C-723F5E9FEB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6951" y="414291"/>
            <a:ext cx="2638283" cy="767228"/>
          </a:xfrm>
          <a:prstGeom prst="rect">
            <a:avLst/>
          </a:prstGeom>
        </p:spPr>
      </p:pic>
    </p:spTree>
    <p:extLst>
      <p:ext uri="{BB962C8B-B14F-4D97-AF65-F5344CB8AC3E}">
        <p14:creationId xmlns:p14="http://schemas.microsoft.com/office/powerpoint/2010/main" val="6349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8BCA462-C3C0-6E3B-E637-BBDF32EADE04}"/>
              </a:ext>
            </a:extLst>
          </p:cNvPr>
          <p:cNvSpPr txBox="1"/>
          <p:nvPr/>
        </p:nvSpPr>
        <p:spPr>
          <a:xfrm>
            <a:off x="1198293" y="1175713"/>
            <a:ext cx="7786681" cy="3369577"/>
          </a:xfrm>
          <a:prstGeom prst="rect">
            <a:avLst/>
          </a:prstGeom>
          <a:noFill/>
          <a:ln w="19050">
            <a:solidFill>
              <a:srgbClr val="0070C0"/>
            </a:solidFill>
            <a:prstDash val="dash"/>
          </a:ln>
        </p:spPr>
        <p:txBody>
          <a:bodyPr wrap="square">
            <a:spAutoFit/>
          </a:bodyPr>
          <a:lstStyle/>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基于角色的访问控制</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基于角色的访问控制（</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Role-based access control</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RBAC</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不同于</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DAC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和</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MAC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之处在于其不是直接赋予使用者权限，而是将权限赋予角色。</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RBAC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的核心是围绕角色和特权定义访问控制，而与策略无关。</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RBAC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可用于具有数百个用户和数千个权限的大型组织中的安全性管理。</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其他</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除了上述几种方式之外，还有一些其他的访问控制模型，如基于内容的访问控制模型（</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Content-based access control</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）、基于意图的访问控制（</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Purpose-based access control</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PBAC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）、基于关系的访问控制模型（</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Relationship-based access control</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err="1">
                <a:latin typeface="Times New Roman" panose="02020603050405020304" pitchFamily="18" charset="0"/>
                <a:ea typeface="SimSun" panose="02010600030101010101" pitchFamily="2" charset="-122"/>
                <a:cs typeface="Times New Roman" panose="02020603050405020304" pitchFamily="18" charset="0"/>
              </a:rPr>
              <a:t>ReBAC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）等。</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6F010C2C-A648-05CA-26E3-B749447E3116}"/>
              </a:ext>
            </a:extLst>
          </p:cNvPr>
          <p:cNvGrpSpPr/>
          <p:nvPr/>
        </p:nvGrpSpPr>
        <p:grpSpPr>
          <a:xfrm>
            <a:off x="10634" y="797442"/>
            <a:ext cx="1079186" cy="6039293"/>
            <a:chOff x="10634" y="797442"/>
            <a:chExt cx="1079186" cy="6039293"/>
          </a:xfrm>
        </p:grpSpPr>
        <p:grpSp>
          <p:nvGrpSpPr>
            <p:cNvPr id="19" name="组合 18">
              <a:extLst>
                <a:ext uri="{FF2B5EF4-FFF2-40B4-BE49-F238E27FC236}">
                  <a16:creationId xmlns:a16="http://schemas.microsoft.com/office/drawing/2014/main" id="{5C1121B2-FCF9-D5FC-5ACC-146452405C1D}"/>
                </a:ext>
              </a:extLst>
            </p:cNvPr>
            <p:cNvGrpSpPr/>
            <p:nvPr/>
          </p:nvGrpSpPr>
          <p:grpSpPr>
            <a:xfrm>
              <a:off x="10634" y="797442"/>
              <a:ext cx="1079186" cy="6039293"/>
              <a:chOff x="10634" y="797442"/>
              <a:chExt cx="1079186" cy="6039293"/>
            </a:xfrm>
          </p:grpSpPr>
          <p:sp>
            <p:nvSpPr>
              <p:cNvPr id="21" name="矩形 20">
                <a:extLst>
                  <a:ext uri="{FF2B5EF4-FFF2-40B4-BE49-F238E27FC236}">
                    <a16:creationId xmlns:a16="http://schemas.microsoft.com/office/drawing/2014/main" id="{5C800AB3-C8D1-EF5E-3411-66ED5290FA31}"/>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2" name="矩形 21">
                <a:extLst>
                  <a:ext uri="{FF2B5EF4-FFF2-40B4-BE49-F238E27FC236}">
                    <a16:creationId xmlns:a16="http://schemas.microsoft.com/office/drawing/2014/main" id="{76AA5611-81CF-D3CA-6F08-05A2DD71BDC8}"/>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23" name="矩形 22">
                <a:extLst>
                  <a:ext uri="{FF2B5EF4-FFF2-40B4-BE49-F238E27FC236}">
                    <a16:creationId xmlns:a16="http://schemas.microsoft.com/office/drawing/2014/main" id="{20D2D9F8-E5C8-267C-659D-4A9F6A1ED96D}"/>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访问控制</a:t>
                </a:r>
              </a:p>
            </p:txBody>
          </p:sp>
          <p:sp>
            <p:nvSpPr>
              <p:cNvPr id="24" name="矩形 23">
                <a:extLst>
                  <a:ext uri="{FF2B5EF4-FFF2-40B4-BE49-F238E27FC236}">
                    <a16:creationId xmlns:a16="http://schemas.microsoft.com/office/drawing/2014/main" id="{B67B8ED0-520B-F138-9BAA-02CDE2DE280B}"/>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5" name="矩形 24">
                <a:extLst>
                  <a:ext uri="{FF2B5EF4-FFF2-40B4-BE49-F238E27FC236}">
                    <a16:creationId xmlns:a16="http://schemas.microsoft.com/office/drawing/2014/main" id="{70D14067-7644-402C-0DA9-5C7D07321D46}"/>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20" name="矩形 19">
              <a:extLst>
                <a:ext uri="{FF2B5EF4-FFF2-40B4-BE49-F238E27FC236}">
                  <a16:creationId xmlns:a16="http://schemas.microsoft.com/office/drawing/2014/main" id="{837BD07B-DE18-56C7-A4EE-525049904691}"/>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39162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83357" y="1222743"/>
            <a:ext cx="7786681" cy="1170151"/>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当前技术环境下，很多检索和处理需求很难由一方独立完成，当有多方共同参与计算时，如何在互相不完全信任的场景下完成安全的多方计算是一个非常具有挑战性的任务。</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圆角矩形 2">
            <a:extLst>
              <a:ext uri="{FF2B5EF4-FFF2-40B4-BE49-F238E27FC236}">
                <a16:creationId xmlns:a16="http://schemas.microsoft.com/office/drawing/2014/main" id="{E472C9D4-BF56-02DB-11E0-601F1FBFF113}"/>
              </a:ext>
            </a:extLst>
          </p:cNvPr>
          <p:cNvSpPr/>
          <p:nvPr/>
        </p:nvSpPr>
        <p:spPr>
          <a:xfrm>
            <a:off x="1163011" y="925032"/>
            <a:ext cx="1452597" cy="3838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安全检索</a:t>
            </a:r>
          </a:p>
        </p:txBody>
      </p:sp>
      <p:sp>
        <p:nvSpPr>
          <p:cNvPr id="7" name="文本框 6">
            <a:extLst>
              <a:ext uri="{FF2B5EF4-FFF2-40B4-BE49-F238E27FC236}">
                <a16:creationId xmlns:a16="http://schemas.microsoft.com/office/drawing/2014/main" id="{69860A25-560E-032D-72CE-A305D3BAF8DB}"/>
              </a:ext>
            </a:extLst>
          </p:cNvPr>
          <p:cNvSpPr txBox="1"/>
          <p:nvPr/>
        </p:nvSpPr>
        <p:spPr>
          <a:xfrm>
            <a:off x="1198293" y="2487717"/>
            <a:ext cx="7786681" cy="4108241"/>
          </a:xfrm>
          <a:prstGeom prst="rect">
            <a:avLst/>
          </a:prstGeom>
          <a:noFill/>
          <a:ln w="19050">
            <a:solidFill>
              <a:srgbClr val="0070C0"/>
            </a:solidFill>
            <a:prstDash val="dash"/>
          </a:ln>
        </p:spPr>
        <p:txBody>
          <a:bodyPr wrap="square">
            <a:spAutoFit/>
          </a:bodyPr>
          <a:lstStyle/>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隐私信息检索</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隐私信息检索（</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Private information retrieval</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主要针对公开数据，是为了保障个人隐私在公共平台上的私密性而采用的策略。当用户在检索数据时，</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采用一些方法来阻止数据库服务器端获取用户查询语句和待检索数据的相关信息，从而保护用户的查询隐私。</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主要是为了保护数据访问者的隐私。最简单的</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实现是将整个数据库全部拷贝传送给用户，让用户在本地进行信息检索。</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endParaRPr lang="en-US" altLang="zh-CN" sz="16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存在问题：</a:t>
            </a:r>
            <a:endParaRPr lang="en-US" altLang="zh-CN" sz="16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）通信带宽未必能保证数据被迅速传输；</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）数据是资产，数据库拥有者通常也不愿意免费的提供自己的所有数据；</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）普通用户在本地往往也很难具备可用的存储和检索条件。</a:t>
            </a:r>
          </a:p>
        </p:txBody>
      </p:sp>
      <p:pic>
        <p:nvPicPr>
          <p:cNvPr id="1028" name="Picture 4">
            <a:extLst>
              <a:ext uri="{FF2B5EF4-FFF2-40B4-BE49-F238E27FC236}">
                <a16:creationId xmlns:a16="http://schemas.microsoft.com/office/drawing/2014/main" id="{96BA6473-DDC8-A92C-45BE-3CE39811A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6780" y="4495630"/>
            <a:ext cx="1757853" cy="124514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B229EE75-67D6-CF2A-4235-74668824CAEB}"/>
              </a:ext>
            </a:extLst>
          </p:cNvPr>
          <p:cNvGrpSpPr/>
          <p:nvPr/>
        </p:nvGrpSpPr>
        <p:grpSpPr>
          <a:xfrm>
            <a:off x="10634" y="797442"/>
            <a:ext cx="1079186" cy="6039293"/>
            <a:chOff x="10634" y="797442"/>
            <a:chExt cx="1079186" cy="6039293"/>
          </a:xfrm>
        </p:grpSpPr>
        <p:grpSp>
          <p:nvGrpSpPr>
            <p:cNvPr id="14" name="组合 13">
              <a:extLst>
                <a:ext uri="{FF2B5EF4-FFF2-40B4-BE49-F238E27FC236}">
                  <a16:creationId xmlns:a16="http://schemas.microsoft.com/office/drawing/2014/main" id="{62D377F8-4F4B-8DE6-CF8A-2CF5706E0284}"/>
                </a:ext>
              </a:extLst>
            </p:cNvPr>
            <p:cNvGrpSpPr/>
            <p:nvPr/>
          </p:nvGrpSpPr>
          <p:grpSpPr>
            <a:xfrm>
              <a:off x="10634" y="797442"/>
              <a:ext cx="1079186" cy="6039293"/>
              <a:chOff x="10634" y="797442"/>
              <a:chExt cx="1079186" cy="6039293"/>
            </a:xfrm>
          </p:grpSpPr>
          <p:sp>
            <p:nvSpPr>
              <p:cNvPr id="16" name="矩形 15">
                <a:extLst>
                  <a:ext uri="{FF2B5EF4-FFF2-40B4-BE49-F238E27FC236}">
                    <a16:creationId xmlns:a16="http://schemas.microsoft.com/office/drawing/2014/main" id="{98D2A2D6-F06D-B05D-A491-D3757C8FB15F}"/>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矩形 17">
                <a:extLst>
                  <a:ext uri="{FF2B5EF4-FFF2-40B4-BE49-F238E27FC236}">
                    <a16:creationId xmlns:a16="http://schemas.microsoft.com/office/drawing/2014/main" id="{C352885A-7394-3CA9-0425-E8079C0F98AB}"/>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9" name="矩形 18">
                <a:extLst>
                  <a:ext uri="{FF2B5EF4-FFF2-40B4-BE49-F238E27FC236}">
                    <a16:creationId xmlns:a16="http://schemas.microsoft.com/office/drawing/2014/main" id="{4A5C4CB4-AC27-6F8B-9F18-046A0AA44775}"/>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20" name="矩形 19">
                <a:extLst>
                  <a:ext uri="{FF2B5EF4-FFF2-40B4-BE49-F238E27FC236}">
                    <a16:creationId xmlns:a16="http://schemas.microsoft.com/office/drawing/2014/main" id="{946BA544-684B-0DE5-C652-EC1082BD0D07}"/>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检索处理</a:t>
                </a:r>
              </a:p>
            </p:txBody>
          </p:sp>
          <p:sp>
            <p:nvSpPr>
              <p:cNvPr id="21" name="矩形 20">
                <a:extLst>
                  <a:ext uri="{FF2B5EF4-FFF2-40B4-BE49-F238E27FC236}">
                    <a16:creationId xmlns:a16="http://schemas.microsoft.com/office/drawing/2014/main" id="{53FA3F57-CE8D-FACB-670C-C3514D1AA662}"/>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5" name="矩形 14">
              <a:extLst>
                <a:ext uri="{FF2B5EF4-FFF2-40B4-BE49-F238E27FC236}">
                  <a16:creationId xmlns:a16="http://schemas.microsoft.com/office/drawing/2014/main" id="{3C2EC98F-A22F-3E62-5219-835101ACAC60}"/>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18000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fade">
                                      <p:cBhvr>
                                        <p:cTn id="4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9860A25-560E-032D-72CE-A305D3BAF8DB}"/>
              </a:ext>
            </a:extLst>
          </p:cNvPr>
          <p:cNvSpPr txBox="1"/>
          <p:nvPr/>
        </p:nvSpPr>
        <p:spPr>
          <a:xfrm>
            <a:off x="6384816" y="1393775"/>
            <a:ext cx="2524540" cy="4705071"/>
          </a:xfrm>
          <a:prstGeom prst="rect">
            <a:avLst/>
          </a:prstGeom>
          <a:noFill/>
          <a:ln w="19050">
            <a:solidFill>
              <a:srgbClr val="0070C0"/>
            </a:solidFill>
            <a:prstDash val="dash"/>
          </a:ln>
        </p:spPr>
        <p:txBody>
          <a:bodyPr wrap="square">
            <a:spAutoFit/>
          </a:bodyPr>
          <a:lstStyle/>
          <a:p>
            <a:pPr algn="just">
              <a:lnSpc>
                <a:spcPct val="150000"/>
              </a:lnSpc>
            </a:pPr>
            <a:r>
              <a:rPr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隐私信息检索</a:t>
            </a:r>
            <a:endParaRPr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4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更有效的解决方案是：使用多个相互独立的服务器，每个服务器都有相关数据的完整拷贝。</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4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查询交给所有服务器共同完成，每个服务器处理部分查询和一些迷惑信息，任意一个单独的服务器都不会处理完整的查询。最终结果由不同服务器的结果共同组成。</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每个服务器获得的查询都是残缺的，从而保护用户隐私。也就是说，每个服务器都查询一部分数据，最后组合在一起形成最终想要的结果。</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0FE44CA-C3E1-B2B4-27C7-BDDBF49A8B8C}"/>
              </a:ext>
            </a:extLst>
          </p:cNvPr>
          <p:cNvPicPr>
            <a:picLocks noChangeAspect="1"/>
          </p:cNvPicPr>
          <p:nvPr/>
        </p:nvPicPr>
        <p:blipFill>
          <a:blip r:embed="rId3"/>
          <a:stretch>
            <a:fillRect/>
          </a:stretch>
        </p:blipFill>
        <p:spPr>
          <a:xfrm>
            <a:off x="1234159" y="1885491"/>
            <a:ext cx="5070116" cy="3721637"/>
          </a:xfrm>
          <a:prstGeom prst="rect">
            <a:avLst/>
          </a:prstGeom>
        </p:spPr>
      </p:pic>
      <p:grpSp>
        <p:nvGrpSpPr>
          <p:cNvPr id="10" name="组合 9">
            <a:extLst>
              <a:ext uri="{FF2B5EF4-FFF2-40B4-BE49-F238E27FC236}">
                <a16:creationId xmlns:a16="http://schemas.microsoft.com/office/drawing/2014/main" id="{B64F93BB-894A-7EF0-F318-7A22089EB434}"/>
              </a:ext>
            </a:extLst>
          </p:cNvPr>
          <p:cNvGrpSpPr/>
          <p:nvPr/>
        </p:nvGrpSpPr>
        <p:grpSpPr>
          <a:xfrm>
            <a:off x="10634" y="797442"/>
            <a:ext cx="1079186" cy="6039293"/>
            <a:chOff x="10634" y="797442"/>
            <a:chExt cx="1079186" cy="6039293"/>
          </a:xfrm>
        </p:grpSpPr>
        <p:grpSp>
          <p:nvGrpSpPr>
            <p:cNvPr id="13" name="组合 12">
              <a:extLst>
                <a:ext uri="{FF2B5EF4-FFF2-40B4-BE49-F238E27FC236}">
                  <a16:creationId xmlns:a16="http://schemas.microsoft.com/office/drawing/2014/main" id="{E4E45EDB-EBCB-92BA-18C3-FCF435A1EB5C}"/>
                </a:ext>
              </a:extLst>
            </p:cNvPr>
            <p:cNvGrpSpPr/>
            <p:nvPr/>
          </p:nvGrpSpPr>
          <p:grpSpPr>
            <a:xfrm>
              <a:off x="10634" y="797442"/>
              <a:ext cx="1079186" cy="6039293"/>
              <a:chOff x="10634" y="797442"/>
              <a:chExt cx="1079186" cy="6039293"/>
            </a:xfrm>
          </p:grpSpPr>
          <p:sp>
            <p:nvSpPr>
              <p:cNvPr id="15" name="矩形 14">
                <a:extLst>
                  <a:ext uri="{FF2B5EF4-FFF2-40B4-BE49-F238E27FC236}">
                    <a16:creationId xmlns:a16="http://schemas.microsoft.com/office/drawing/2014/main" id="{D09FFCFB-8A9F-4758-3665-780E717963A2}"/>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矩形 15">
                <a:extLst>
                  <a:ext uri="{FF2B5EF4-FFF2-40B4-BE49-F238E27FC236}">
                    <a16:creationId xmlns:a16="http://schemas.microsoft.com/office/drawing/2014/main" id="{7DA1841C-27C7-095A-9D57-024BDF26370D}"/>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8" name="矩形 17">
                <a:extLst>
                  <a:ext uri="{FF2B5EF4-FFF2-40B4-BE49-F238E27FC236}">
                    <a16:creationId xmlns:a16="http://schemas.microsoft.com/office/drawing/2014/main" id="{3E74E135-48B1-DE81-BC40-DF63D06C095E}"/>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9" name="矩形 18">
                <a:extLst>
                  <a:ext uri="{FF2B5EF4-FFF2-40B4-BE49-F238E27FC236}">
                    <a16:creationId xmlns:a16="http://schemas.microsoft.com/office/drawing/2014/main" id="{C596F121-7E82-4F49-E7D5-DE99040625BB}"/>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检索处理</a:t>
                </a:r>
              </a:p>
            </p:txBody>
          </p:sp>
          <p:sp>
            <p:nvSpPr>
              <p:cNvPr id="20" name="矩形 19">
                <a:extLst>
                  <a:ext uri="{FF2B5EF4-FFF2-40B4-BE49-F238E27FC236}">
                    <a16:creationId xmlns:a16="http://schemas.microsoft.com/office/drawing/2014/main" id="{184B4A5F-8313-EF4B-E202-E48911D19304}"/>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4" name="矩形 13">
              <a:extLst>
                <a:ext uri="{FF2B5EF4-FFF2-40B4-BE49-F238E27FC236}">
                  <a16:creationId xmlns:a16="http://schemas.microsoft.com/office/drawing/2014/main" id="{4E2F3EA0-A1FB-07B1-A662-BBE2E7CC1216}"/>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413821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5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9860A25-560E-032D-72CE-A305D3BAF8DB}"/>
              </a:ext>
            </a:extLst>
          </p:cNvPr>
          <p:cNvSpPr txBox="1"/>
          <p:nvPr/>
        </p:nvSpPr>
        <p:spPr>
          <a:xfrm>
            <a:off x="1204133" y="1089788"/>
            <a:ext cx="7786681" cy="3369577"/>
          </a:xfrm>
          <a:prstGeom prst="rect">
            <a:avLst/>
          </a:prstGeom>
          <a:noFill/>
          <a:ln w="19050">
            <a:solidFill>
              <a:srgbClr val="0070C0"/>
            </a:solidFill>
            <a:prstDash val="dash"/>
          </a:ln>
        </p:spPr>
        <p:txBody>
          <a:bodyPr wrap="square">
            <a:spAutoFit/>
          </a:bodyPr>
          <a:lstStyle/>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健忘随机存取存储器</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健忘随机存取存储器（</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Oblivious Random Access Memory</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面向私密数据库，其通过混淆对存储设备的访问方式来防止隐私泄露。</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和</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的区别在于，</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PIR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只保护用户的检索意图，而</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则认为存储介质也是不可信的。因此，</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希望隐藏用户的访问模式，包括读还是写、访问的地址、访问的数据内容等。</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为了实现上述目的，</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设计转化协议将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次访问转化为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k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次访问，并确保两次访问在转化后不可区分。这些被</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ORAM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引入的随机的“冗余”访问可以混淆内存访问模式，从而以性能损失为代价防止隐私泄漏。</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83FB2860-0948-F3ED-1E1A-66786F1D1B35}"/>
              </a:ext>
            </a:extLst>
          </p:cNvPr>
          <p:cNvGrpSpPr/>
          <p:nvPr/>
        </p:nvGrpSpPr>
        <p:grpSpPr>
          <a:xfrm>
            <a:off x="10634" y="797442"/>
            <a:ext cx="1079186" cy="6039293"/>
            <a:chOff x="10634" y="797442"/>
            <a:chExt cx="1079186" cy="6039293"/>
          </a:xfrm>
        </p:grpSpPr>
        <p:grpSp>
          <p:nvGrpSpPr>
            <p:cNvPr id="10" name="组合 9">
              <a:extLst>
                <a:ext uri="{FF2B5EF4-FFF2-40B4-BE49-F238E27FC236}">
                  <a16:creationId xmlns:a16="http://schemas.microsoft.com/office/drawing/2014/main" id="{751B5915-1F9E-D82B-A3E7-64E63FE336E4}"/>
                </a:ext>
              </a:extLst>
            </p:cNvPr>
            <p:cNvGrpSpPr/>
            <p:nvPr/>
          </p:nvGrpSpPr>
          <p:grpSpPr>
            <a:xfrm>
              <a:off x="10634" y="797442"/>
              <a:ext cx="1079186" cy="6039293"/>
              <a:chOff x="10634" y="797442"/>
              <a:chExt cx="1079186" cy="6039293"/>
            </a:xfrm>
          </p:grpSpPr>
          <p:sp>
            <p:nvSpPr>
              <p:cNvPr id="14" name="矩形 13">
                <a:extLst>
                  <a:ext uri="{FF2B5EF4-FFF2-40B4-BE49-F238E27FC236}">
                    <a16:creationId xmlns:a16="http://schemas.microsoft.com/office/drawing/2014/main" id="{2E819074-CF19-5B27-9413-1DA555D48472}"/>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EF433BA1-5E80-C15D-E50F-8F7CB4A44E6A}"/>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6" name="矩形 15">
                <a:extLst>
                  <a:ext uri="{FF2B5EF4-FFF2-40B4-BE49-F238E27FC236}">
                    <a16:creationId xmlns:a16="http://schemas.microsoft.com/office/drawing/2014/main" id="{E41067BF-0BFC-434C-42F0-2F6AC53C53CB}"/>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8" name="矩形 17">
                <a:extLst>
                  <a:ext uri="{FF2B5EF4-FFF2-40B4-BE49-F238E27FC236}">
                    <a16:creationId xmlns:a16="http://schemas.microsoft.com/office/drawing/2014/main" id="{C4A57E32-76D9-022C-1F9A-33793DA09076}"/>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检索处理</a:t>
                </a:r>
              </a:p>
            </p:txBody>
          </p:sp>
          <p:sp>
            <p:nvSpPr>
              <p:cNvPr id="19" name="矩形 18">
                <a:extLst>
                  <a:ext uri="{FF2B5EF4-FFF2-40B4-BE49-F238E27FC236}">
                    <a16:creationId xmlns:a16="http://schemas.microsoft.com/office/drawing/2014/main" id="{99AF2065-706F-1365-A64C-65EFCE50C2E7}"/>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3" name="矩形 12">
              <a:extLst>
                <a:ext uri="{FF2B5EF4-FFF2-40B4-BE49-F238E27FC236}">
                  <a16:creationId xmlns:a16="http://schemas.microsoft.com/office/drawing/2014/main" id="{04780286-D435-7F91-3E1A-C20A3F9F8763}"/>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73494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9860A25-560E-032D-72CE-A305D3BAF8DB}"/>
              </a:ext>
            </a:extLst>
          </p:cNvPr>
          <p:cNvSpPr txBox="1"/>
          <p:nvPr/>
        </p:nvSpPr>
        <p:spPr>
          <a:xfrm>
            <a:off x="1182868" y="1186258"/>
            <a:ext cx="7786681" cy="3738909"/>
          </a:xfrm>
          <a:prstGeom prst="rect">
            <a:avLst/>
          </a:prstGeom>
          <a:noFill/>
          <a:ln w="19050">
            <a:solidFill>
              <a:srgbClr val="0070C0"/>
            </a:solidFill>
            <a:prstDash val="dash"/>
          </a:ln>
        </p:spPr>
        <p:txBody>
          <a:bodyPr wrap="square">
            <a:spAutoFit/>
          </a:bodyPr>
          <a:lstStyle/>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密文检索</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密文检索的目标就是在</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加密的数据</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上进行检索，但不泄露用户的明文数据和检索条件。</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如果不考虑效率，将密文直接传回用户，再解密，是最安全的做法。</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但在实际应用中，受制于传输带宽、存储和计算能力等方面的因素，这种方式很难实现。因此，需要有技术帮助用户在服务器端完成安全的检索。</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常见的方式是</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基于索引的密文检索</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，即数据通过传统加密算法加密，但为了检索需要建立了专门的安全索引。</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从索引的角度出发，可以将查询分解，一般需要先对密文数据进行范围查询，定位查询结果的可能位置，缩小解密范围，然后再解密执行精确查询。因此，索引建立的重点和难点在于如何尽量提高定位的准确率，缩小返回客户端的密文数据的范围。</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8318B3D-D38A-5912-CE38-6C5B6C41BF6D}"/>
              </a:ext>
            </a:extLst>
          </p:cNvPr>
          <p:cNvPicPr>
            <a:picLocks noChangeAspect="1"/>
          </p:cNvPicPr>
          <p:nvPr/>
        </p:nvPicPr>
        <p:blipFill>
          <a:blip r:embed="rId3"/>
          <a:stretch>
            <a:fillRect/>
          </a:stretch>
        </p:blipFill>
        <p:spPr>
          <a:xfrm>
            <a:off x="5384871" y="4945280"/>
            <a:ext cx="3584678" cy="1668591"/>
          </a:xfrm>
          <a:prstGeom prst="rect">
            <a:avLst/>
          </a:prstGeom>
        </p:spPr>
      </p:pic>
      <p:grpSp>
        <p:nvGrpSpPr>
          <p:cNvPr id="2" name="组合 1">
            <a:extLst>
              <a:ext uri="{FF2B5EF4-FFF2-40B4-BE49-F238E27FC236}">
                <a16:creationId xmlns:a16="http://schemas.microsoft.com/office/drawing/2014/main" id="{31EF40BA-A4F7-0398-5D0E-0C04857F828E}"/>
              </a:ext>
            </a:extLst>
          </p:cNvPr>
          <p:cNvGrpSpPr/>
          <p:nvPr/>
        </p:nvGrpSpPr>
        <p:grpSpPr>
          <a:xfrm>
            <a:off x="10634" y="797442"/>
            <a:ext cx="1079186" cy="6039293"/>
            <a:chOff x="10634" y="797442"/>
            <a:chExt cx="1079186" cy="6039293"/>
          </a:xfrm>
        </p:grpSpPr>
        <p:grpSp>
          <p:nvGrpSpPr>
            <p:cNvPr id="4" name="组合 3">
              <a:extLst>
                <a:ext uri="{FF2B5EF4-FFF2-40B4-BE49-F238E27FC236}">
                  <a16:creationId xmlns:a16="http://schemas.microsoft.com/office/drawing/2014/main" id="{6D6EDE7A-97DD-F542-D24A-A10CE1F2564A}"/>
                </a:ext>
              </a:extLst>
            </p:cNvPr>
            <p:cNvGrpSpPr/>
            <p:nvPr/>
          </p:nvGrpSpPr>
          <p:grpSpPr>
            <a:xfrm>
              <a:off x="10634" y="797442"/>
              <a:ext cx="1079186" cy="6039293"/>
              <a:chOff x="10634" y="797442"/>
              <a:chExt cx="1079186" cy="6039293"/>
            </a:xfrm>
          </p:grpSpPr>
          <p:sp>
            <p:nvSpPr>
              <p:cNvPr id="12" name="矩形 11">
                <a:extLst>
                  <a:ext uri="{FF2B5EF4-FFF2-40B4-BE49-F238E27FC236}">
                    <a16:creationId xmlns:a16="http://schemas.microsoft.com/office/drawing/2014/main" id="{0B568609-FCAE-1531-0D39-3527DA6C237C}"/>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a:extLst>
                  <a:ext uri="{FF2B5EF4-FFF2-40B4-BE49-F238E27FC236}">
                    <a16:creationId xmlns:a16="http://schemas.microsoft.com/office/drawing/2014/main" id="{AF5B2F02-7A8F-466B-B4BC-25F86561AA04}"/>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4" name="矩形 13">
                <a:extLst>
                  <a:ext uri="{FF2B5EF4-FFF2-40B4-BE49-F238E27FC236}">
                    <a16:creationId xmlns:a16="http://schemas.microsoft.com/office/drawing/2014/main" id="{66151B67-EF2F-A29F-28AD-2EFEABB7F1C7}"/>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5" name="矩形 14">
                <a:extLst>
                  <a:ext uri="{FF2B5EF4-FFF2-40B4-BE49-F238E27FC236}">
                    <a16:creationId xmlns:a16="http://schemas.microsoft.com/office/drawing/2014/main" id="{3614FC36-F335-CE27-0F39-D8F4B9638F13}"/>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检索处理</a:t>
                </a:r>
              </a:p>
            </p:txBody>
          </p:sp>
          <p:sp>
            <p:nvSpPr>
              <p:cNvPr id="16" name="矩形 15">
                <a:extLst>
                  <a:ext uri="{FF2B5EF4-FFF2-40B4-BE49-F238E27FC236}">
                    <a16:creationId xmlns:a16="http://schemas.microsoft.com/office/drawing/2014/main" id="{A3A69752-B1B5-0E62-6016-93DE4C204361}"/>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0" name="矩形 9">
              <a:extLst>
                <a:ext uri="{FF2B5EF4-FFF2-40B4-BE49-F238E27FC236}">
                  <a16:creationId xmlns:a16="http://schemas.microsoft.com/office/drawing/2014/main" id="{F9E470A6-299C-4FC8-616B-CB2F63921C78}"/>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34723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51458" y="1341743"/>
            <a:ext cx="7786681" cy="589575"/>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dirty="0">
                <a:solidFill>
                  <a:schemeClr val="tx1"/>
                </a:solidFill>
                <a:latin typeface="SimSun" panose="02010600030101010101" pitchFamily="2" charset="-122"/>
                <a:ea typeface="SimSun" panose="02010600030101010101" pitchFamily="2" charset="-122"/>
              </a:rPr>
              <a:t>安全处理关注如何在处理数据的同时不破坏其安全性质。</a:t>
            </a:r>
            <a:endParaRPr lang="en-US" altLang="zh-CN" sz="1600" dirty="0">
              <a:solidFill>
                <a:schemeClr val="tx1"/>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3" name="圆角矩形 2">
            <a:extLst>
              <a:ext uri="{FF2B5EF4-FFF2-40B4-BE49-F238E27FC236}">
                <a16:creationId xmlns:a16="http://schemas.microsoft.com/office/drawing/2014/main" id="{E472C9D4-BF56-02DB-11E0-601F1FBFF113}"/>
              </a:ext>
            </a:extLst>
          </p:cNvPr>
          <p:cNvSpPr/>
          <p:nvPr/>
        </p:nvSpPr>
        <p:spPr>
          <a:xfrm>
            <a:off x="1153618" y="1081990"/>
            <a:ext cx="1610850" cy="355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安全处理</a:t>
            </a:r>
          </a:p>
        </p:txBody>
      </p:sp>
      <p:pic>
        <p:nvPicPr>
          <p:cNvPr id="5122" name="Picture 2">
            <a:extLst>
              <a:ext uri="{FF2B5EF4-FFF2-40B4-BE49-F238E27FC236}">
                <a16:creationId xmlns:a16="http://schemas.microsoft.com/office/drawing/2014/main" id="{05826AC1-BECA-87A1-F0F0-76D1F3AD93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9" t="19378" r="8824" b="23282"/>
          <a:stretch/>
        </p:blipFill>
        <p:spPr bwMode="auto">
          <a:xfrm>
            <a:off x="7311285" y="1301108"/>
            <a:ext cx="1754830" cy="119363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CA4EED0-870C-3792-82D8-9CA605A93A54}"/>
              </a:ext>
            </a:extLst>
          </p:cNvPr>
          <p:cNvSpPr txBox="1"/>
          <p:nvPr/>
        </p:nvSpPr>
        <p:spPr>
          <a:xfrm>
            <a:off x="1198293" y="2137789"/>
            <a:ext cx="7786681" cy="4549772"/>
          </a:xfrm>
          <a:prstGeom prst="rect">
            <a:avLst/>
          </a:prstGeom>
          <a:noFill/>
          <a:ln w="19050">
            <a:solidFill>
              <a:srgbClr val="0070C0"/>
            </a:solidFill>
            <a:prstDash val="dash"/>
          </a:ln>
        </p:spPr>
        <p:txBody>
          <a:bodyPr wrap="square">
            <a:spAutoFit/>
          </a:bodyPr>
          <a:lstStyle/>
          <a:p>
            <a:pPr algn="just">
              <a:lnSpc>
                <a:spcPct val="150000"/>
              </a:lnSpc>
            </a:pPr>
            <a:r>
              <a:rPr lang="zh-CN" altLang="en-US" sz="15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同态加密</a:t>
            </a:r>
            <a:endParaRPr lang="en-US" altLang="zh-CN" sz="15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同态加密关注数据处理安全。使用同态加密对数据进行加密后，他人可以直接不经解密，直接对加密数据进行处理，并且保证数据处理结果经解密后是正确的。即下面两个流程得到的结果是等价的：</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流程</a:t>
            </a:r>
            <a:r>
              <a:rPr lang="en-US" altLang="zh-CN" sz="15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数据加密</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处理加密数据</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得到加密后处理结果</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解密处理结果</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得到解密后处理结果； </a:t>
            </a:r>
            <a:endPar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流程</a:t>
            </a:r>
            <a:r>
              <a:rPr lang="en-US" altLang="zh-CN" sz="1500" b="1"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数据加密</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数据解密</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处理数据</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得到处理结果。</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设 </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M </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和 </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分别是明文空间和密文空间，</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E </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为加密算法，</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b </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。如果存在算法</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PLUS</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，使得</a:t>
            </a:r>
          </a:p>
          <a:p>
            <a:pPr algn="just">
              <a:lnSpc>
                <a:spcPct val="150000"/>
              </a:lnSpc>
            </a:pP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则称其满足</a:t>
            </a:r>
            <a:r>
              <a:rPr lang="zh-CN" altLang="en-US" sz="15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加法同态</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如果存在算法</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MULT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，使得                                   </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则称其满足</a:t>
            </a:r>
            <a:r>
              <a:rPr lang="zh-CN" altLang="en-US" sz="15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乘法同态</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1ACC4272-4D5F-F233-BF86-ED3CD8E0751F}"/>
              </a:ext>
            </a:extLst>
          </p:cNvPr>
          <p:cNvPicPr>
            <a:picLocks noChangeAspect="1"/>
          </p:cNvPicPr>
          <p:nvPr/>
        </p:nvPicPr>
        <p:blipFill>
          <a:blip r:embed="rId4"/>
          <a:stretch>
            <a:fillRect/>
          </a:stretch>
        </p:blipFill>
        <p:spPr>
          <a:xfrm>
            <a:off x="3628431" y="5171368"/>
            <a:ext cx="2926404" cy="322766"/>
          </a:xfrm>
          <a:prstGeom prst="rect">
            <a:avLst/>
          </a:prstGeom>
        </p:spPr>
      </p:pic>
      <p:pic>
        <p:nvPicPr>
          <p:cNvPr id="15" name="图片 14">
            <a:extLst>
              <a:ext uri="{FF2B5EF4-FFF2-40B4-BE49-F238E27FC236}">
                <a16:creationId xmlns:a16="http://schemas.microsoft.com/office/drawing/2014/main" id="{B86875CC-BC46-63E3-9998-4864EFB81534}"/>
              </a:ext>
            </a:extLst>
          </p:cNvPr>
          <p:cNvPicPr>
            <a:picLocks noChangeAspect="1"/>
          </p:cNvPicPr>
          <p:nvPr/>
        </p:nvPicPr>
        <p:blipFill>
          <a:blip r:embed="rId5"/>
          <a:stretch>
            <a:fillRect/>
          </a:stretch>
        </p:blipFill>
        <p:spPr>
          <a:xfrm>
            <a:off x="3657592" y="5963223"/>
            <a:ext cx="2897243" cy="299346"/>
          </a:xfrm>
          <a:prstGeom prst="rect">
            <a:avLst/>
          </a:prstGeom>
        </p:spPr>
      </p:pic>
      <p:grpSp>
        <p:nvGrpSpPr>
          <p:cNvPr id="7" name="组合 6">
            <a:extLst>
              <a:ext uri="{FF2B5EF4-FFF2-40B4-BE49-F238E27FC236}">
                <a16:creationId xmlns:a16="http://schemas.microsoft.com/office/drawing/2014/main" id="{7CADDD84-D853-1F9F-CB1D-8B579B29A103}"/>
              </a:ext>
            </a:extLst>
          </p:cNvPr>
          <p:cNvGrpSpPr/>
          <p:nvPr/>
        </p:nvGrpSpPr>
        <p:grpSpPr>
          <a:xfrm>
            <a:off x="10634" y="797442"/>
            <a:ext cx="1079186" cy="6039293"/>
            <a:chOff x="10634" y="797442"/>
            <a:chExt cx="1079186" cy="6039293"/>
          </a:xfrm>
        </p:grpSpPr>
        <p:grpSp>
          <p:nvGrpSpPr>
            <p:cNvPr id="10" name="组合 9">
              <a:extLst>
                <a:ext uri="{FF2B5EF4-FFF2-40B4-BE49-F238E27FC236}">
                  <a16:creationId xmlns:a16="http://schemas.microsoft.com/office/drawing/2014/main" id="{1B8817AA-DC08-8261-431D-F997B5D6B4C8}"/>
                </a:ext>
              </a:extLst>
            </p:cNvPr>
            <p:cNvGrpSpPr/>
            <p:nvPr/>
          </p:nvGrpSpPr>
          <p:grpSpPr>
            <a:xfrm>
              <a:off x="10634" y="797442"/>
              <a:ext cx="1079186" cy="6039293"/>
              <a:chOff x="10634" y="797442"/>
              <a:chExt cx="1079186" cy="6039293"/>
            </a:xfrm>
          </p:grpSpPr>
          <p:sp>
            <p:nvSpPr>
              <p:cNvPr id="13" name="矩形 12">
                <a:extLst>
                  <a:ext uri="{FF2B5EF4-FFF2-40B4-BE49-F238E27FC236}">
                    <a16:creationId xmlns:a16="http://schemas.microsoft.com/office/drawing/2014/main" id="{E958B414-982C-EF34-B2B8-9E2AFBC3F6A1}"/>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矩形 15">
                <a:extLst>
                  <a:ext uri="{FF2B5EF4-FFF2-40B4-BE49-F238E27FC236}">
                    <a16:creationId xmlns:a16="http://schemas.microsoft.com/office/drawing/2014/main" id="{693756C5-8643-CFD6-B709-75377D0ACA86}"/>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8" name="矩形 17">
                <a:extLst>
                  <a:ext uri="{FF2B5EF4-FFF2-40B4-BE49-F238E27FC236}">
                    <a16:creationId xmlns:a16="http://schemas.microsoft.com/office/drawing/2014/main" id="{F6ECACC0-0E70-9FE3-8B27-08CFC7D58B3F}"/>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9" name="矩形 18">
                <a:extLst>
                  <a:ext uri="{FF2B5EF4-FFF2-40B4-BE49-F238E27FC236}">
                    <a16:creationId xmlns:a16="http://schemas.microsoft.com/office/drawing/2014/main" id="{37F9076F-39BC-A70D-6F36-FA113854B46D}"/>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检索处理</a:t>
                </a:r>
              </a:p>
            </p:txBody>
          </p:sp>
          <p:sp>
            <p:nvSpPr>
              <p:cNvPr id="20" name="矩形 19">
                <a:extLst>
                  <a:ext uri="{FF2B5EF4-FFF2-40B4-BE49-F238E27FC236}">
                    <a16:creationId xmlns:a16="http://schemas.microsoft.com/office/drawing/2014/main" id="{CC903D02-C61E-C23D-48B1-DD89C26A02BC}"/>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2" name="矩形 11">
              <a:extLst>
                <a:ext uri="{FF2B5EF4-FFF2-40B4-BE49-F238E27FC236}">
                  <a16:creationId xmlns:a16="http://schemas.microsoft.com/office/drawing/2014/main" id="{5502D9EB-FF95-354D-90E6-F1E1B431F2CB}"/>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873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fade">
                                      <p:cBhvr>
                                        <p:cTn id="15" dur="500"/>
                                        <p:tgtEl>
                                          <p:spTgt spid="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fade">
                                      <p:cBhvr>
                                        <p:cTn id="55" dur="500"/>
                                        <p:tgtEl>
                                          <p:spTgt spid="4">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Effect transition="in" filter="fade">
                                      <p:cBhvr>
                                        <p:cTn id="6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30192" y="1645470"/>
            <a:ext cx="7786681" cy="4074848"/>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5000"/>
              </a:lnSpc>
            </a:pP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可以将</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隐私</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定义为“</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个体的满足某些特定条件的属性</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”。这些属性必须满足“特定”条件，包括：</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可以标识个体身份</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。换言之，基于这些属性可以识别出个体。典型的例子是</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身份证号</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。对于这些能够唯一标识某个个体的属性，通常都认为是隐私数据，需要被严格保护、谨慎使用。</a:t>
            </a:r>
          </a:p>
          <a:p>
            <a:pPr algn="just">
              <a:lnSpc>
                <a:spcPct val="150000"/>
              </a:lnSpc>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泄露后会给个体造成损失</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这种损失可以是经济上的，也可以是名誉或者其他方面的。典型的例子是</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各种密码</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。除此之外，</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生日</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在一定程度上也属于个人隐私，因为很多人会将生日作为常用密码之一。</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属于个人数据，但个体出于某些原因不愿意公开</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，如</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婚姻状况</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。类似的还有病例数据、家庭住址，甚至年龄、性别等。</a:t>
            </a:r>
          </a:p>
        </p:txBody>
      </p:sp>
      <p:sp>
        <p:nvSpPr>
          <p:cNvPr id="3" name="圆角矩形 2">
            <a:extLst>
              <a:ext uri="{FF2B5EF4-FFF2-40B4-BE49-F238E27FC236}">
                <a16:creationId xmlns:a16="http://schemas.microsoft.com/office/drawing/2014/main" id="{E472C9D4-BF56-02DB-11E0-601F1FBFF113}"/>
              </a:ext>
            </a:extLst>
          </p:cNvPr>
          <p:cNvSpPr/>
          <p:nvPr/>
        </p:nvSpPr>
        <p:spPr>
          <a:xfrm>
            <a:off x="1150269" y="1350337"/>
            <a:ext cx="1709890" cy="392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什么是隐私？</a:t>
            </a:r>
          </a:p>
        </p:txBody>
      </p:sp>
      <p:grpSp>
        <p:nvGrpSpPr>
          <p:cNvPr id="4" name="组合 3">
            <a:extLst>
              <a:ext uri="{FF2B5EF4-FFF2-40B4-BE49-F238E27FC236}">
                <a16:creationId xmlns:a16="http://schemas.microsoft.com/office/drawing/2014/main" id="{4F848B68-224A-C8E5-D853-DF5934306CF4}"/>
              </a:ext>
            </a:extLst>
          </p:cNvPr>
          <p:cNvGrpSpPr/>
          <p:nvPr/>
        </p:nvGrpSpPr>
        <p:grpSpPr>
          <a:xfrm>
            <a:off x="10634" y="797442"/>
            <a:ext cx="1079186" cy="6039293"/>
            <a:chOff x="10634" y="797442"/>
            <a:chExt cx="1079186" cy="6039293"/>
          </a:xfrm>
        </p:grpSpPr>
        <p:sp>
          <p:nvSpPr>
            <p:cNvPr id="13" name="矩形 12">
              <a:extLst>
                <a:ext uri="{FF2B5EF4-FFF2-40B4-BE49-F238E27FC236}">
                  <a16:creationId xmlns:a16="http://schemas.microsoft.com/office/drawing/2014/main" id="{D5F0D765-E96E-3E42-C751-46B559B9BC80}"/>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FC6EFA8D-F1A4-1DC6-2247-38F9A08F3057}"/>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6" name="矩形 15">
              <a:extLst>
                <a:ext uri="{FF2B5EF4-FFF2-40B4-BE49-F238E27FC236}">
                  <a16:creationId xmlns:a16="http://schemas.microsoft.com/office/drawing/2014/main" id="{1CFEEBA2-76D1-3C16-AAEF-E208ED4BDA0B}"/>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8" name="矩形 17">
              <a:extLst>
                <a:ext uri="{FF2B5EF4-FFF2-40B4-BE49-F238E27FC236}">
                  <a16:creationId xmlns:a16="http://schemas.microsoft.com/office/drawing/2014/main" id="{0440B30A-5D9A-3BC8-71DC-B6947BD73884}"/>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9" name="矩形 18">
              <a:extLst>
                <a:ext uri="{FF2B5EF4-FFF2-40B4-BE49-F238E27FC236}">
                  <a16:creationId xmlns:a16="http://schemas.microsoft.com/office/drawing/2014/main" id="{9985C299-04DD-3A69-E532-6EEB12192FF0}"/>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概念</a:t>
              </a:r>
              <a:endParaRPr kumimoji="1" lang="en-US" altLang="zh-CN" sz="155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50" dirty="0">
                  <a:solidFill>
                    <a:schemeClr val="bg1">
                      <a:lumMod val="65000"/>
                    </a:schemeClr>
                  </a:solidFill>
                  <a:latin typeface="SimHei" panose="02010609060101010101" pitchFamily="49" charset="-122"/>
                  <a:ea typeface="SimHei" panose="02010609060101010101" pitchFamily="49" charset="-122"/>
                </a:rPr>
                <a:t>K-</a:t>
              </a:r>
              <a:r>
                <a:rPr kumimoji="1" lang="zh-CN" altLang="en-US" sz="155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20" name="矩形 19">
            <a:extLst>
              <a:ext uri="{FF2B5EF4-FFF2-40B4-BE49-F238E27FC236}">
                <a16:creationId xmlns:a16="http://schemas.microsoft.com/office/drawing/2014/main" id="{70794999-F7CF-CBEB-FA0C-F5E79FF96168}"/>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cxnSp>
        <p:nvCxnSpPr>
          <p:cNvPr id="10" name="直线连接符 9">
            <a:extLst>
              <a:ext uri="{FF2B5EF4-FFF2-40B4-BE49-F238E27FC236}">
                <a16:creationId xmlns:a16="http://schemas.microsoft.com/office/drawing/2014/main" id="{98129321-0210-B687-FCF9-6170011C91E1}"/>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3410E2-1C34-27D6-2614-4758D1B60E77}"/>
              </a:ext>
            </a:extLst>
          </p:cNvPr>
          <p:cNvSpPr txBox="1"/>
          <p:nvPr/>
        </p:nvSpPr>
        <p:spPr>
          <a:xfrm>
            <a:off x="1203525" y="1220799"/>
            <a:ext cx="7786681" cy="5216236"/>
          </a:xfrm>
          <a:prstGeom prst="rect">
            <a:avLst/>
          </a:prstGeom>
          <a:noFill/>
          <a:ln w="19050">
            <a:solidFill>
              <a:srgbClr val="0070C0"/>
            </a:solidFill>
            <a:prstDash val="dash"/>
          </a:ln>
        </p:spPr>
        <p:txBody>
          <a:bodyPr wrap="square">
            <a:spAutoFit/>
          </a:bodyPr>
          <a:lstStyle/>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为了有效保护隐私，一类常用的技术手段是</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向数据中引入干扰</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，通过在可接受的范围内牺牲数据质量，混淆不同个体的隐私数据，从而达到保护隐私的目的。另外，</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数据加密</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也是常用的隐私保护手段。</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为了讨论隐私保护，首先要对属性做分类。假设数据发布者所持有的数据表为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1600" i="1" baseline="-25000" dirty="0">
                <a:latin typeface="Times New Roman" panose="02020603050405020304" pitchFamily="18" charset="0"/>
                <a:ea typeface="SimSun" panose="02010600030101010101" pitchFamily="2" charset="-122"/>
                <a:cs typeface="Times New Roman" panose="02020603050405020304" pitchFamily="18" charset="0"/>
              </a:rPr>
              <a:t>n</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，表中每条元组指明一个特定实体的相关信息，这些数据根据其作用可以分为</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类：</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显示标识符</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唯一标识个体身份的属性，如身份证号、社保号、姓名等。一般在数据发布前将显示标识符属性屏蔽、删除或加密，达到保护这些私有信息的目的。</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准标识符</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表中的属性都可以为准标识符，对于攻击而言，准标识符是攻击者（对手）可用的属性集合。</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敏感属性</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涉及个体隐私的属性，如身体状况、银行卡号、薪水等。与具体应用场景相关，例如，姓名、年龄、性别在任职公示时就不是敏感属性，在网上购物时就是敏感属性。</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非敏感属性</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不涉及个体隐私的属性。</a:t>
            </a:r>
          </a:p>
        </p:txBody>
      </p:sp>
      <p:grpSp>
        <p:nvGrpSpPr>
          <p:cNvPr id="17" name="组合 16">
            <a:extLst>
              <a:ext uri="{FF2B5EF4-FFF2-40B4-BE49-F238E27FC236}">
                <a16:creationId xmlns:a16="http://schemas.microsoft.com/office/drawing/2014/main" id="{B789B795-C88C-61D8-2140-A20578C0136D}"/>
              </a:ext>
            </a:extLst>
          </p:cNvPr>
          <p:cNvGrpSpPr/>
          <p:nvPr/>
        </p:nvGrpSpPr>
        <p:grpSpPr>
          <a:xfrm>
            <a:off x="10634" y="797442"/>
            <a:ext cx="1079186" cy="6039293"/>
            <a:chOff x="10634" y="797442"/>
            <a:chExt cx="1079186" cy="6039293"/>
          </a:xfrm>
        </p:grpSpPr>
        <p:grpSp>
          <p:nvGrpSpPr>
            <p:cNvPr id="2" name="组合 1">
              <a:extLst>
                <a:ext uri="{FF2B5EF4-FFF2-40B4-BE49-F238E27FC236}">
                  <a16:creationId xmlns:a16="http://schemas.microsoft.com/office/drawing/2014/main" id="{2B70B7BC-AF0A-9CEA-3C41-41315E9BFBBF}"/>
                </a:ext>
              </a:extLst>
            </p:cNvPr>
            <p:cNvGrpSpPr/>
            <p:nvPr/>
          </p:nvGrpSpPr>
          <p:grpSpPr>
            <a:xfrm>
              <a:off x="10634" y="797442"/>
              <a:ext cx="1079186" cy="6039293"/>
              <a:chOff x="10634" y="797442"/>
              <a:chExt cx="1079186" cy="6039293"/>
            </a:xfrm>
          </p:grpSpPr>
          <p:sp>
            <p:nvSpPr>
              <p:cNvPr id="3" name="矩形 2">
                <a:extLst>
                  <a:ext uri="{FF2B5EF4-FFF2-40B4-BE49-F238E27FC236}">
                    <a16:creationId xmlns:a16="http://schemas.microsoft.com/office/drawing/2014/main" id="{01BF4DDC-D747-E262-3CF5-8D37D60313D4}"/>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 name="矩形 11">
                <a:extLst>
                  <a:ext uri="{FF2B5EF4-FFF2-40B4-BE49-F238E27FC236}">
                    <a16:creationId xmlns:a16="http://schemas.microsoft.com/office/drawing/2014/main" id="{4683223F-DB71-6A85-A767-1ED53AA98480}"/>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3" name="矩形 12">
                <a:extLst>
                  <a:ext uri="{FF2B5EF4-FFF2-40B4-BE49-F238E27FC236}">
                    <a16:creationId xmlns:a16="http://schemas.microsoft.com/office/drawing/2014/main" id="{75C0D896-6993-A05F-027A-CE79850FE2B8}"/>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4" name="矩形 13">
                <a:extLst>
                  <a:ext uri="{FF2B5EF4-FFF2-40B4-BE49-F238E27FC236}">
                    <a16:creationId xmlns:a16="http://schemas.microsoft.com/office/drawing/2014/main" id="{5F52A11E-0231-4367-3D07-BD1CC6479E89}"/>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5" name="矩形 14">
                <a:extLst>
                  <a:ext uri="{FF2B5EF4-FFF2-40B4-BE49-F238E27FC236}">
                    <a16:creationId xmlns:a16="http://schemas.microsoft.com/office/drawing/2014/main" id="{CC0BF7C8-0920-0344-52E2-5B728271BB56}"/>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概念</a:t>
                </a:r>
                <a:endParaRPr kumimoji="1" lang="en-US" altLang="zh-CN" sz="155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50" dirty="0">
                    <a:solidFill>
                      <a:schemeClr val="bg1">
                        <a:lumMod val="65000"/>
                      </a:schemeClr>
                    </a:solidFill>
                    <a:latin typeface="SimHei" panose="02010609060101010101" pitchFamily="49" charset="-122"/>
                    <a:ea typeface="SimHei" panose="02010609060101010101" pitchFamily="49" charset="-122"/>
                  </a:rPr>
                  <a:t>K-</a:t>
                </a:r>
                <a:r>
                  <a:rPr kumimoji="1" lang="zh-CN" altLang="en-US" sz="155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6" name="矩形 15">
              <a:extLst>
                <a:ext uri="{FF2B5EF4-FFF2-40B4-BE49-F238E27FC236}">
                  <a16:creationId xmlns:a16="http://schemas.microsoft.com/office/drawing/2014/main" id="{60257897-C9C6-374B-429B-F3C451D34F83}"/>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9" name="直线连接符 9">
            <a:extLst>
              <a:ext uri="{FF2B5EF4-FFF2-40B4-BE49-F238E27FC236}">
                <a16:creationId xmlns:a16="http://schemas.microsoft.com/office/drawing/2014/main" id="{2F87F449-3372-0C7F-4E60-71E7F67958E9}"/>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02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3410E2-1C34-27D6-2614-4758D1B60E77}"/>
              </a:ext>
            </a:extLst>
          </p:cNvPr>
          <p:cNvSpPr txBox="1"/>
          <p:nvPr/>
        </p:nvSpPr>
        <p:spPr>
          <a:xfrm>
            <a:off x="1192892" y="1125104"/>
            <a:ext cx="7786681" cy="3000245"/>
          </a:xfrm>
          <a:prstGeom prst="rect">
            <a:avLst/>
          </a:prstGeom>
          <a:noFill/>
          <a:ln w="19050">
            <a:solidFill>
              <a:srgbClr val="0070C0"/>
            </a:solidFill>
            <a:prstDash val="dash"/>
          </a:ln>
        </p:spPr>
        <p:txBody>
          <a:bodyPr wrap="square">
            <a:spAutoFit/>
          </a:bodyPr>
          <a:lstStyle/>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隐私保护技术根据其应用领域和范围，可大致分为</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数据失真</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数据加密</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和</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数据匿名化</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三类。</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数据失真：</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在保持某些数据或数据属性不变的情况下使那些敏感的数据失真。例如，通过添加噪声，阻塞、交换多个数据记录的值，凝聚等技术对初始的数据进行替换其真值，而替换后的数据必须具有原初始数据的某些特性，使得用户能够使用。</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数据加密：</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可以通过数据加密来隐藏敏感属性。</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数据匿名化：</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发布数据时根据某些限制不发布数据的某些域值，可通过数据泛化和隐匿扩大数据的值域等方法实现。</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8246923-DE0A-D273-C7D9-6E0FA90F88A2}"/>
              </a:ext>
            </a:extLst>
          </p:cNvPr>
          <p:cNvPicPr>
            <a:picLocks noChangeAspect="1"/>
          </p:cNvPicPr>
          <p:nvPr/>
        </p:nvPicPr>
        <p:blipFill rotWithShape="1">
          <a:blip r:embed="rId3"/>
          <a:srcRect t="11854"/>
          <a:stretch/>
        </p:blipFill>
        <p:spPr>
          <a:xfrm>
            <a:off x="1321548" y="4362537"/>
            <a:ext cx="7582202" cy="2234266"/>
          </a:xfrm>
          <a:prstGeom prst="rect">
            <a:avLst/>
          </a:prstGeom>
        </p:spPr>
      </p:pic>
      <p:grpSp>
        <p:nvGrpSpPr>
          <p:cNvPr id="20" name="组合 19">
            <a:extLst>
              <a:ext uri="{FF2B5EF4-FFF2-40B4-BE49-F238E27FC236}">
                <a16:creationId xmlns:a16="http://schemas.microsoft.com/office/drawing/2014/main" id="{B5DA3FD0-E1C8-F84F-15C9-354FAAF2CFA2}"/>
              </a:ext>
            </a:extLst>
          </p:cNvPr>
          <p:cNvGrpSpPr/>
          <p:nvPr/>
        </p:nvGrpSpPr>
        <p:grpSpPr>
          <a:xfrm>
            <a:off x="10634" y="797442"/>
            <a:ext cx="1079186" cy="6039293"/>
            <a:chOff x="10634" y="797442"/>
            <a:chExt cx="1079186" cy="6039293"/>
          </a:xfrm>
        </p:grpSpPr>
        <p:grpSp>
          <p:nvGrpSpPr>
            <p:cNvPr id="10" name="组合 9">
              <a:extLst>
                <a:ext uri="{FF2B5EF4-FFF2-40B4-BE49-F238E27FC236}">
                  <a16:creationId xmlns:a16="http://schemas.microsoft.com/office/drawing/2014/main" id="{F056FADA-1B22-2D02-3E2D-CDD015C3A209}"/>
                </a:ext>
              </a:extLst>
            </p:cNvPr>
            <p:cNvGrpSpPr/>
            <p:nvPr/>
          </p:nvGrpSpPr>
          <p:grpSpPr>
            <a:xfrm>
              <a:off x="10634" y="797442"/>
              <a:ext cx="1079186" cy="6039293"/>
              <a:chOff x="10634" y="797442"/>
              <a:chExt cx="1079186" cy="6039293"/>
            </a:xfrm>
          </p:grpSpPr>
          <p:grpSp>
            <p:nvGrpSpPr>
              <p:cNvPr id="12" name="组合 11">
                <a:extLst>
                  <a:ext uri="{FF2B5EF4-FFF2-40B4-BE49-F238E27FC236}">
                    <a16:creationId xmlns:a16="http://schemas.microsoft.com/office/drawing/2014/main" id="{703AD089-C9F8-7BD1-6100-0F8815E55233}"/>
                  </a:ext>
                </a:extLst>
              </p:cNvPr>
              <p:cNvGrpSpPr/>
              <p:nvPr/>
            </p:nvGrpSpPr>
            <p:grpSpPr>
              <a:xfrm>
                <a:off x="10634" y="797442"/>
                <a:ext cx="1079186" cy="6039293"/>
                <a:chOff x="10634" y="797442"/>
                <a:chExt cx="1079186" cy="6039293"/>
              </a:xfrm>
            </p:grpSpPr>
            <p:sp>
              <p:nvSpPr>
                <p:cNvPr id="14" name="矩形 13">
                  <a:extLst>
                    <a:ext uri="{FF2B5EF4-FFF2-40B4-BE49-F238E27FC236}">
                      <a16:creationId xmlns:a16="http://schemas.microsoft.com/office/drawing/2014/main" id="{6251F254-5D08-0836-EA93-C97B699AE85C}"/>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C9BBB151-F172-B573-FA61-74C1412E4D5A}"/>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6" name="矩形 15">
                  <a:extLst>
                    <a:ext uri="{FF2B5EF4-FFF2-40B4-BE49-F238E27FC236}">
                      <a16:creationId xmlns:a16="http://schemas.microsoft.com/office/drawing/2014/main" id="{46633DBA-722D-35DF-57CA-069DE3B63CE8}"/>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7" name="矩形 16">
                  <a:extLst>
                    <a:ext uri="{FF2B5EF4-FFF2-40B4-BE49-F238E27FC236}">
                      <a16:creationId xmlns:a16="http://schemas.microsoft.com/office/drawing/2014/main" id="{09AB59F0-96CF-061E-BF9A-A3345DE826D0}"/>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8" name="矩形 17">
                  <a:extLst>
                    <a:ext uri="{FF2B5EF4-FFF2-40B4-BE49-F238E27FC236}">
                      <a16:creationId xmlns:a16="http://schemas.microsoft.com/office/drawing/2014/main" id="{6B03DDD2-E9F5-3DA5-77AA-21E376F8FA70}"/>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概念</a:t>
                  </a:r>
                  <a:endParaRPr kumimoji="1" lang="en-US" altLang="zh-CN" sz="155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50" dirty="0">
                      <a:solidFill>
                        <a:schemeClr val="bg1">
                          <a:lumMod val="65000"/>
                        </a:schemeClr>
                      </a:solidFill>
                      <a:latin typeface="SimHei" panose="02010609060101010101" pitchFamily="49" charset="-122"/>
                      <a:ea typeface="SimHei" panose="02010609060101010101" pitchFamily="49" charset="-122"/>
                    </a:rPr>
                    <a:t>K-</a:t>
                  </a:r>
                  <a:r>
                    <a:rPr kumimoji="1" lang="zh-CN" altLang="en-US" sz="155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3" name="矩形 12">
                <a:extLst>
                  <a:ext uri="{FF2B5EF4-FFF2-40B4-BE49-F238E27FC236}">
                    <a16:creationId xmlns:a16="http://schemas.microsoft.com/office/drawing/2014/main" id="{08804953-E5DA-6A8D-4084-0159A8295563}"/>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9" name="直线连接符 9">
              <a:extLst>
                <a:ext uri="{FF2B5EF4-FFF2-40B4-BE49-F238E27FC236}">
                  <a16:creationId xmlns:a16="http://schemas.microsoft.com/office/drawing/2014/main" id="{CE3D3671-B9B2-3B21-02EB-C6758A50CD38}"/>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9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19559" y="1411545"/>
            <a:ext cx="7786681" cy="1215802"/>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sz="1600" dirty="0">
                <a:solidFill>
                  <a:schemeClr val="tx1"/>
                </a:solidFill>
                <a:latin typeface="SimSun" panose="02010600030101010101" pitchFamily="2" charset="-122"/>
                <a:ea typeface="SimSun" panose="02010600030101010101" pitchFamily="2" charset="-122"/>
              </a:rPr>
              <a:t>是指敏感属性（如个人身份识别信息、商业机密数据等）进行数据变形处理，使得恶意攻击者无法从经过脱敏处理的数据中直接获取敏感属性的取值，从而实现对机密及隐私的防护。</a:t>
            </a:r>
          </a:p>
        </p:txBody>
      </p:sp>
      <p:sp>
        <p:nvSpPr>
          <p:cNvPr id="3" name="圆角矩形 2">
            <a:extLst>
              <a:ext uri="{FF2B5EF4-FFF2-40B4-BE49-F238E27FC236}">
                <a16:creationId xmlns:a16="http://schemas.microsoft.com/office/drawing/2014/main" id="{E472C9D4-BF56-02DB-11E0-601F1FBFF113}"/>
              </a:ext>
            </a:extLst>
          </p:cNvPr>
          <p:cNvSpPr/>
          <p:nvPr/>
        </p:nvSpPr>
        <p:spPr>
          <a:xfrm>
            <a:off x="1139636" y="1093436"/>
            <a:ext cx="1492599" cy="412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数据脱敏</a:t>
            </a:r>
          </a:p>
        </p:txBody>
      </p:sp>
      <p:pic>
        <p:nvPicPr>
          <p:cNvPr id="4" name="图片 3">
            <a:extLst>
              <a:ext uri="{FF2B5EF4-FFF2-40B4-BE49-F238E27FC236}">
                <a16:creationId xmlns:a16="http://schemas.microsoft.com/office/drawing/2014/main" id="{1741925A-0EB5-6078-B778-5ACF9220DDF7}"/>
              </a:ext>
            </a:extLst>
          </p:cNvPr>
          <p:cNvPicPr>
            <a:picLocks noChangeAspect="1"/>
          </p:cNvPicPr>
          <p:nvPr/>
        </p:nvPicPr>
        <p:blipFill rotWithShape="1">
          <a:blip r:embed="rId3"/>
          <a:srcRect t="8895"/>
          <a:stretch/>
        </p:blipFill>
        <p:spPr>
          <a:xfrm>
            <a:off x="1382274" y="2927386"/>
            <a:ext cx="7578783" cy="3569108"/>
          </a:xfrm>
          <a:prstGeom prst="rect">
            <a:avLst/>
          </a:prstGeom>
        </p:spPr>
      </p:pic>
      <p:grpSp>
        <p:nvGrpSpPr>
          <p:cNvPr id="12" name="组合 11">
            <a:extLst>
              <a:ext uri="{FF2B5EF4-FFF2-40B4-BE49-F238E27FC236}">
                <a16:creationId xmlns:a16="http://schemas.microsoft.com/office/drawing/2014/main" id="{C7BEA4A9-9645-189E-5A41-3FD5F26BEA65}"/>
              </a:ext>
            </a:extLst>
          </p:cNvPr>
          <p:cNvGrpSpPr/>
          <p:nvPr/>
        </p:nvGrpSpPr>
        <p:grpSpPr>
          <a:xfrm>
            <a:off x="10634" y="797442"/>
            <a:ext cx="1079186" cy="6039293"/>
            <a:chOff x="10634" y="797442"/>
            <a:chExt cx="1079186" cy="6039293"/>
          </a:xfrm>
        </p:grpSpPr>
        <p:grpSp>
          <p:nvGrpSpPr>
            <p:cNvPr id="13" name="组合 12">
              <a:extLst>
                <a:ext uri="{FF2B5EF4-FFF2-40B4-BE49-F238E27FC236}">
                  <a16:creationId xmlns:a16="http://schemas.microsoft.com/office/drawing/2014/main" id="{B60EEB8B-F4CB-37C9-705F-014DCD94CF4D}"/>
                </a:ext>
              </a:extLst>
            </p:cNvPr>
            <p:cNvGrpSpPr/>
            <p:nvPr/>
          </p:nvGrpSpPr>
          <p:grpSpPr>
            <a:xfrm>
              <a:off x="10634" y="797442"/>
              <a:ext cx="1079186" cy="6039293"/>
              <a:chOff x="10634" y="797442"/>
              <a:chExt cx="1079186" cy="6039293"/>
            </a:xfrm>
          </p:grpSpPr>
          <p:grpSp>
            <p:nvGrpSpPr>
              <p:cNvPr id="15" name="组合 14">
                <a:extLst>
                  <a:ext uri="{FF2B5EF4-FFF2-40B4-BE49-F238E27FC236}">
                    <a16:creationId xmlns:a16="http://schemas.microsoft.com/office/drawing/2014/main" id="{3F44F879-2C51-7A6E-163A-4F970E2EB885}"/>
                  </a:ext>
                </a:extLst>
              </p:cNvPr>
              <p:cNvGrpSpPr/>
              <p:nvPr/>
            </p:nvGrpSpPr>
            <p:grpSpPr>
              <a:xfrm>
                <a:off x="10634" y="797442"/>
                <a:ext cx="1079186" cy="6039293"/>
                <a:chOff x="10634" y="797442"/>
                <a:chExt cx="1079186" cy="6039293"/>
              </a:xfrm>
            </p:grpSpPr>
            <p:sp>
              <p:nvSpPr>
                <p:cNvPr id="17" name="矩形 16">
                  <a:extLst>
                    <a:ext uri="{FF2B5EF4-FFF2-40B4-BE49-F238E27FC236}">
                      <a16:creationId xmlns:a16="http://schemas.microsoft.com/office/drawing/2014/main" id="{31AC0328-98C7-CB99-849B-FB2C743FD581}"/>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矩形 17">
                  <a:extLst>
                    <a:ext uri="{FF2B5EF4-FFF2-40B4-BE49-F238E27FC236}">
                      <a16:creationId xmlns:a16="http://schemas.microsoft.com/office/drawing/2014/main" id="{08CD11CF-8B54-FCA1-8A1C-CCBBBA32CEA3}"/>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9" name="矩形 18">
                  <a:extLst>
                    <a:ext uri="{FF2B5EF4-FFF2-40B4-BE49-F238E27FC236}">
                      <a16:creationId xmlns:a16="http://schemas.microsoft.com/office/drawing/2014/main" id="{570A9E37-6E8B-9C15-6262-91E2A2B776E6}"/>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20" name="矩形 19">
                  <a:extLst>
                    <a:ext uri="{FF2B5EF4-FFF2-40B4-BE49-F238E27FC236}">
                      <a16:creationId xmlns:a16="http://schemas.microsoft.com/office/drawing/2014/main" id="{868E9E41-3F32-1BFB-5C3E-F768C0E010AA}"/>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1" name="矩形 20">
                  <a:extLst>
                    <a:ext uri="{FF2B5EF4-FFF2-40B4-BE49-F238E27FC236}">
                      <a16:creationId xmlns:a16="http://schemas.microsoft.com/office/drawing/2014/main" id="{0CD35A2F-52F9-9B9A-1EBD-714874D34B1C}"/>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数据脱敏</a:t>
                  </a:r>
                  <a:endParaRPr kumimoji="1" lang="en-US" altLang="zh-CN" sz="155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en-US" altLang="zh-CN" sz="1550" dirty="0">
                      <a:solidFill>
                        <a:schemeClr val="bg1">
                          <a:lumMod val="65000"/>
                        </a:schemeClr>
                      </a:solidFill>
                      <a:latin typeface="SimHei" panose="02010609060101010101" pitchFamily="49" charset="-122"/>
                      <a:ea typeface="SimHei" panose="02010609060101010101" pitchFamily="49" charset="-122"/>
                    </a:rPr>
                    <a:t>K-</a:t>
                  </a:r>
                  <a:r>
                    <a:rPr kumimoji="1" lang="zh-CN" altLang="en-US" sz="155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6" name="矩形 15">
                <a:extLst>
                  <a:ext uri="{FF2B5EF4-FFF2-40B4-BE49-F238E27FC236}">
                    <a16:creationId xmlns:a16="http://schemas.microsoft.com/office/drawing/2014/main" id="{A68D199E-1B67-F220-AC25-802A720AAC7B}"/>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4" name="直线连接符 9">
              <a:extLst>
                <a:ext uri="{FF2B5EF4-FFF2-40B4-BE49-F238E27FC236}">
                  <a16:creationId xmlns:a16="http://schemas.microsoft.com/office/drawing/2014/main" id="{BA793BD5-1A1D-DAB8-4628-685EC8810B8D}"/>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227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E3989B4-C577-AA9A-406D-2A831BDA24DF}"/>
              </a:ext>
            </a:extLst>
          </p:cNvPr>
          <p:cNvGrpSpPr/>
          <p:nvPr/>
        </p:nvGrpSpPr>
        <p:grpSpPr>
          <a:xfrm>
            <a:off x="10634" y="797442"/>
            <a:ext cx="1079186" cy="6039293"/>
            <a:chOff x="10634" y="797442"/>
            <a:chExt cx="1079186" cy="6039293"/>
          </a:xfrm>
        </p:grpSpPr>
        <p:sp>
          <p:nvSpPr>
            <p:cNvPr id="5" name="矩形 4">
              <a:extLst>
                <a:ext uri="{FF2B5EF4-FFF2-40B4-BE49-F238E27FC236}">
                  <a16:creationId xmlns:a16="http://schemas.microsoft.com/office/drawing/2014/main" id="{F71A7475-0033-01E7-8DF5-5CAE78EE96D7}"/>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 name="矩形 5">
              <a:extLst>
                <a:ext uri="{FF2B5EF4-FFF2-40B4-BE49-F238E27FC236}">
                  <a16:creationId xmlns:a16="http://schemas.microsoft.com/office/drawing/2014/main" id="{BCE66BC7-2318-28AF-28E2-55B9B62E6099}"/>
                </a:ext>
              </a:extLst>
            </p:cNvPr>
            <p:cNvSpPr/>
            <p:nvPr/>
          </p:nvSpPr>
          <p:spPr>
            <a:xfrm>
              <a:off x="51425" y="1245178"/>
              <a:ext cx="995206"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spcBef>
                  <a:spcPts val="600"/>
                </a:spcBef>
              </a:pPr>
              <a:r>
                <a:rPr kumimoji="1" lang="zh-CN" altLang="en-US" dirty="0">
                  <a:solidFill>
                    <a:srgbClr val="C00000"/>
                  </a:solidFill>
                  <a:latin typeface="SimHei" panose="02010609060101010101" pitchFamily="49" charset="-122"/>
                  <a:ea typeface="SimHei" panose="02010609060101010101" pitchFamily="49" charset="-122"/>
                </a:rPr>
                <a:t>概 述</a:t>
              </a:r>
              <a:endParaRPr kumimoji="1" lang="en-US" altLang="zh-CN" dirty="0">
                <a:solidFill>
                  <a:srgbClr val="C00000"/>
                </a:solidFill>
                <a:latin typeface="SimHei" panose="02010609060101010101" pitchFamily="49" charset="-122"/>
                <a:ea typeface="SimHei" panose="02010609060101010101" pitchFamily="49" charset="-122"/>
              </a:endParaRPr>
            </a:p>
            <a:p>
              <a:pPr algn="ctr">
                <a:lnSpc>
                  <a:spcPct val="150000"/>
                </a:lnSpc>
                <a:spcBef>
                  <a:spcPts val="1200"/>
                </a:spcBef>
              </a:pPr>
              <a:r>
                <a:rPr kumimoji="1" lang="zh-CN" altLang="en-US" sz="1500" dirty="0">
                  <a:solidFill>
                    <a:srgbClr val="C00000"/>
                  </a:solidFill>
                  <a:latin typeface="SimHei" panose="02010609060101010101" pitchFamily="49" charset="-122"/>
                  <a:ea typeface="SimHei" panose="02010609060101010101" pitchFamily="49" charset="-122"/>
                </a:rPr>
                <a:t>概 念</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生命周期</a:t>
              </a:r>
            </a:p>
          </p:txBody>
        </p:sp>
        <p:sp>
          <p:nvSpPr>
            <p:cNvPr id="8" name="矩形 7">
              <a:extLst>
                <a:ext uri="{FF2B5EF4-FFF2-40B4-BE49-F238E27FC236}">
                  <a16:creationId xmlns:a16="http://schemas.microsoft.com/office/drawing/2014/main" id="{29EEC46C-9EFB-64B0-F17A-358A66C80F45}"/>
                </a:ext>
              </a:extLst>
            </p:cNvPr>
            <p:cNvSpPr/>
            <p:nvPr/>
          </p:nvSpPr>
          <p:spPr>
            <a:xfrm>
              <a:off x="52366" y="323002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9" name="矩形 8">
              <a:extLst>
                <a:ext uri="{FF2B5EF4-FFF2-40B4-BE49-F238E27FC236}">
                  <a16:creationId xmlns:a16="http://schemas.microsoft.com/office/drawing/2014/main" id="{216DBD95-2F88-4CF1-021F-8678F5A840E8}"/>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10" name="直线连接符 9">
              <a:extLst>
                <a:ext uri="{FF2B5EF4-FFF2-40B4-BE49-F238E27FC236}">
                  <a16:creationId xmlns:a16="http://schemas.microsoft.com/office/drawing/2014/main" id="{1599F2E8-ECE1-CE0D-6094-F786795BEEC3}"/>
                </a:ext>
              </a:extLst>
            </p:cNvPr>
            <p:cNvCxnSpPr>
              <a:cxnSpLocks/>
            </p:cNvCxnSpPr>
            <p:nvPr/>
          </p:nvCxnSpPr>
          <p:spPr>
            <a:xfrm>
              <a:off x="188843" y="1985004"/>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DAAB54E-F217-84AE-1BFB-007CCDC66B87}"/>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7" name="矩形 16">
              <a:extLst>
                <a:ext uri="{FF2B5EF4-FFF2-40B4-BE49-F238E27FC236}">
                  <a16:creationId xmlns:a16="http://schemas.microsoft.com/office/drawing/2014/main" id="{0CF70680-EA3F-8494-EDBC-1E3B7F951E79}"/>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18" name="圆角矩形 17">
            <a:extLst>
              <a:ext uri="{FF2B5EF4-FFF2-40B4-BE49-F238E27FC236}">
                <a16:creationId xmlns:a16="http://schemas.microsoft.com/office/drawing/2014/main" id="{A214D164-219B-4B55-8FD2-00A9E96EF414}"/>
              </a:ext>
            </a:extLst>
          </p:cNvPr>
          <p:cNvSpPr/>
          <p:nvPr/>
        </p:nvSpPr>
        <p:spPr>
          <a:xfrm>
            <a:off x="1219559" y="1458588"/>
            <a:ext cx="7786681" cy="2372004"/>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dirty="0">
                <a:solidFill>
                  <a:schemeClr val="tx1"/>
                </a:solidFill>
                <a:latin typeface="SimSun" panose="02010600030101010101" pitchFamily="2" charset="-122"/>
                <a:ea typeface="SimSun" panose="02010600030101010101" pitchFamily="2" charset="-122"/>
              </a:rPr>
              <a:t>经典的数据安全的内容可以简化为</a:t>
            </a:r>
            <a:r>
              <a:rPr lang="zh-CN" altLang="en-US" sz="1600" b="1" dirty="0">
                <a:solidFill>
                  <a:srgbClr val="C00000"/>
                </a:solidFill>
                <a:latin typeface="SimSun" panose="02010600030101010101" pitchFamily="2" charset="-122"/>
                <a:ea typeface="SimSun" panose="02010600030101010101" pitchFamily="2" charset="-122"/>
              </a:rPr>
              <a:t>保密性</a:t>
            </a:r>
            <a:r>
              <a:rPr lang="zh-CN" altLang="en-US" sz="1600" dirty="0">
                <a:solidFill>
                  <a:srgbClr val="C00000"/>
                </a:solidFill>
                <a:latin typeface="SimSun" panose="02010600030101010101" pitchFamily="2" charset="-122"/>
                <a:ea typeface="SimSun" panose="02010600030101010101" pitchFamily="2" charset="-122"/>
              </a:rPr>
              <a:t>、</a:t>
            </a:r>
            <a:r>
              <a:rPr lang="zh-CN" altLang="en-US" sz="1600" b="1" dirty="0">
                <a:solidFill>
                  <a:srgbClr val="C00000"/>
                </a:solidFill>
                <a:latin typeface="SimSun" panose="02010600030101010101" pitchFamily="2" charset="-122"/>
                <a:ea typeface="SimSun" panose="02010600030101010101" pitchFamily="2" charset="-122"/>
              </a:rPr>
              <a:t>完整性</a:t>
            </a:r>
            <a:r>
              <a:rPr lang="zh-CN" altLang="en-US" sz="1600" dirty="0">
                <a:solidFill>
                  <a:srgbClr val="C00000"/>
                </a:solidFill>
                <a:latin typeface="SimSun" panose="02010600030101010101" pitchFamily="2" charset="-122"/>
                <a:ea typeface="SimSun" panose="02010600030101010101" pitchFamily="2" charset="-122"/>
              </a:rPr>
              <a:t>、</a:t>
            </a:r>
            <a:r>
              <a:rPr lang="zh-CN" altLang="en-US" sz="1600" b="1" dirty="0">
                <a:solidFill>
                  <a:srgbClr val="C00000"/>
                </a:solidFill>
                <a:latin typeface="SimSun" panose="02010600030101010101" pitchFamily="2" charset="-122"/>
                <a:ea typeface="SimSun" panose="02010600030101010101" pitchFamily="2" charset="-122"/>
              </a:rPr>
              <a:t>可用性</a:t>
            </a:r>
            <a:r>
              <a:rPr lang="zh-CN" altLang="en-US" sz="1600" dirty="0">
                <a:solidFill>
                  <a:schemeClr val="tx1"/>
                </a:solidFill>
                <a:latin typeface="SimSun" panose="02010600030101010101" pitchFamily="2" charset="-122"/>
                <a:ea typeface="SimSun" panose="02010600030101010101" pitchFamily="2" charset="-122"/>
              </a:rPr>
              <a:t>等，主要关注如何防止数据在其各个管理阶段遗失、泄露或被破坏，具体包括</a:t>
            </a:r>
            <a:r>
              <a:rPr lang="zh-CN" altLang="en-US" sz="1600" b="1" dirty="0">
                <a:solidFill>
                  <a:schemeClr val="tx1"/>
                </a:solidFill>
                <a:latin typeface="SimSun" panose="02010600030101010101" pitchFamily="2" charset="-122"/>
                <a:ea typeface="SimSun" panose="02010600030101010101" pitchFamily="2" charset="-122"/>
              </a:rPr>
              <a:t>数据保密</a:t>
            </a:r>
            <a:r>
              <a:rPr lang="zh-CN" altLang="en-US" sz="1600" dirty="0">
                <a:solidFill>
                  <a:schemeClr val="tx1"/>
                </a:solidFill>
                <a:latin typeface="SimSun" panose="02010600030101010101" pitchFamily="2" charset="-122"/>
                <a:ea typeface="SimSun" panose="02010600030101010101" pitchFamily="2" charset="-122"/>
              </a:rPr>
              <a:t>、</a:t>
            </a:r>
            <a:r>
              <a:rPr lang="zh-CN" altLang="en-US" sz="1600" b="1" dirty="0">
                <a:solidFill>
                  <a:schemeClr val="tx1"/>
                </a:solidFill>
                <a:latin typeface="SimSun" panose="02010600030101010101" pitchFamily="2" charset="-122"/>
                <a:ea typeface="SimSun" panose="02010600030101010101" pitchFamily="2" charset="-122"/>
              </a:rPr>
              <a:t>数据备份</a:t>
            </a:r>
            <a:r>
              <a:rPr lang="zh-CN" altLang="en-US" sz="1600" dirty="0">
                <a:solidFill>
                  <a:schemeClr val="tx1"/>
                </a:solidFill>
                <a:latin typeface="SimSun" panose="02010600030101010101" pitchFamily="2" charset="-122"/>
                <a:ea typeface="SimSun" panose="02010600030101010101" pitchFamily="2" charset="-122"/>
              </a:rPr>
              <a:t>、</a:t>
            </a:r>
            <a:r>
              <a:rPr lang="zh-CN" altLang="en-US" sz="1600" b="1" dirty="0">
                <a:solidFill>
                  <a:schemeClr val="tx1"/>
                </a:solidFill>
                <a:latin typeface="SimSun" panose="02010600030101010101" pitchFamily="2" charset="-122"/>
                <a:ea typeface="SimSun" panose="02010600030101010101" pitchFamily="2" charset="-122"/>
              </a:rPr>
              <a:t>异地容灾</a:t>
            </a:r>
            <a:r>
              <a:rPr lang="zh-CN" altLang="en-US" sz="1600" dirty="0">
                <a:solidFill>
                  <a:schemeClr val="tx1"/>
                </a:solidFill>
                <a:latin typeface="SimSun" panose="02010600030101010101" pitchFamily="2" charset="-122"/>
                <a:ea typeface="SimSun" panose="02010600030101010101" pitchFamily="2" charset="-122"/>
              </a:rPr>
              <a:t>等。</a:t>
            </a:r>
          </a:p>
          <a:p>
            <a:pPr algn="just">
              <a:lnSpc>
                <a:spcPct val="150000"/>
              </a:lnSpc>
            </a:pPr>
            <a:r>
              <a:rPr lang="en-US" altLang="zh-CN" sz="1600" dirty="0">
                <a:solidFill>
                  <a:srgbClr val="0070C0"/>
                </a:solidFill>
                <a:latin typeface="SimSun" panose="02010600030101010101" pitchFamily="2" charset="-122"/>
                <a:ea typeface="SimSun" panose="02010600030101010101" pitchFamily="2" charset="-122"/>
              </a:rPr>
              <a:t>◆ </a:t>
            </a:r>
            <a:r>
              <a:rPr lang="zh-CN" altLang="en-US" sz="1600" b="1" dirty="0">
                <a:solidFill>
                  <a:schemeClr val="tx1"/>
                </a:solidFill>
                <a:latin typeface="SimSun" panose="02010600030101010101" pitchFamily="2" charset="-122"/>
                <a:ea typeface="SimSun" panose="02010600030101010101" pitchFamily="2" charset="-122"/>
              </a:rPr>
              <a:t>保密性（</a:t>
            </a:r>
            <a:r>
              <a:rPr lang="en-US" altLang="zh-CN" sz="1600" b="1" dirty="0">
                <a:solidFill>
                  <a:schemeClr val="tx1"/>
                </a:solidFill>
                <a:latin typeface="SimSun" panose="02010600030101010101" pitchFamily="2" charset="-122"/>
                <a:ea typeface="SimSun" panose="02010600030101010101" pitchFamily="2" charset="-122"/>
              </a:rPr>
              <a:t>Confidentiality</a:t>
            </a:r>
            <a:r>
              <a:rPr lang="zh-CN" altLang="en-US" sz="1600" b="1" dirty="0">
                <a:solidFill>
                  <a:schemeClr val="tx1"/>
                </a:solidFill>
                <a:latin typeface="SimSun" panose="02010600030101010101" pitchFamily="2" charset="-122"/>
                <a:ea typeface="SimSun" panose="02010600030101010101" pitchFamily="2" charset="-122"/>
              </a:rPr>
              <a:t>） ：</a:t>
            </a:r>
            <a:r>
              <a:rPr lang="zh-CN" altLang="en-US" sz="1600" dirty="0">
                <a:solidFill>
                  <a:schemeClr val="tx1"/>
                </a:solidFill>
                <a:latin typeface="SimSun" panose="02010600030101010101" pitchFamily="2" charset="-122"/>
                <a:ea typeface="SimSun" panose="02010600030101010101" pitchFamily="2" charset="-122"/>
              </a:rPr>
              <a:t>是指个人或团体的信息不为其他不应获得者获得。</a:t>
            </a:r>
            <a:endParaRPr lang="en-US" altLang="zh-CN" sz="1600" dirty="0">
              <a:solidFill>
                <a:schemeClr val="tx1"/>
              </a:solidFill>
              <a:latin typeface="SimSun" panose="02010600030101010101" pitchFamily="2" charset="-122"/>
              <a:ea typeface="SimSun" panose="02010600030101010101" pitchFamily="2" charset="-122"/>
            </a:endParaRPr>
          </a:p>
          <a:p>
            <a:pPr algn="just">
              <a:lnSpc>
                <a:spcPct val="150000"/>
              </a:lnSpc>
            </a:pPr>
            <a:r>
              <a:rPr lang="en-US" altLang="zh-CN" sz="1600" dirty="0">
                <a:solidFill>
                  <a:srgbClr val="0070C0"/>
                </a:solidFill>
                <a:latin typeface="SimSun" panose="02010600030101010101" pitchFamily="2" charset="-122"/>
                <a:ea typeface="SimSun" panose="02010600030101010101" pitchFamily="2" charset="-122"/>
              </a:rPr>
              <a:t>◆ </a:t>
            </a:r>
            <a:r>
              <a:rPr lang="zh-CN" altLang="en-US" sz="1600" b="1" dirty="0">
                <a:solidFill>
                  <a:schemeClr val="tx1"/>
                </a:solidFill>
                <a:latin typeface="SimSun" panose="02010600030101010101" pitchFamily="2" charset="-122"/>
                <a:ea typeface="SimSun" panose="02010600030101010101" pitchFamily="2" charset="-122"/>
              </a:rPr>
              <a:t>完整性（</a:t>
            </a:r>
            <a:r>
              <a:rPr lang="en-US" altLang="zh-CN" sz="1600" b="1" dirty="0">
                <a:solidFill>
                  <a:schemeClr val="tx1"/>
                </a:solidFill>
                <a:latin typeface="SimSun" panose="02010600030101010101" pitchFamily="2" charset="-122"/>
                <a:ea typeface="SimSun" panose="02010600030101010101" pitchFamily="2" charset="-122"/>
              </a:rPr>
              <a:t>Integrity</a:t>
            </a:r>
            <a:r>
              <a:rPr lang="zh-CN" altLang="en-US" sz="1600" b="1" dirty="0">
                <a:solidFill>
                  <a:schemeClr val="tx1"/>
                </a:solidFill>
                <a:latin typeface="SimSun" panose="02010600030101010101" pitchFamily="2" charset="-122"/>
                <a:ea typeface="SimSun" panose="02010600030101010101" pitchFamily="2" charset="-122"/>
              </a:rPr>
              <a:t>）：</a:t>
            </a:r>
            <a:r>
              <a:rPr lang="zh-CN" altLang="en-US" sz="1600" dirty="0">
                <a:solidFill>
                  <a:schemeClr val="tx1"/>
                </a:solidFill>
                <a:latin typeface="SimSun" panose="02010600030101010101" pitchFamily="2" charset="-122"/>
                <a:ea typeface="SimSun" panose="02010600030101010101" pitchFamily="2" charset="-122"/>
              </a:rPr>
              <a:t>是指数据不被未授权者篡改或在篡改后能够被迅速发现。</a:t>
            </a:r>
            <a:endParaRPr lang="en-US" altLang="zh-CN" sz="1600" dirty="0">
              <a:solidFill>
                <a:schemeClr val="tx1"/>
              </a:solidFill>
              <a:latin typeface="SimSun" panose="02010600030101010101" pitchFamily="2" charset="-122"/>
              <a:ea typeface="SimSun" panose="02010600030101010101" pitchFamily="2" charset="-122"/>
            </a:endParaRPr>
          </a:p>
          <a:p>
            <a:pPr algn="just">
              <a:lnSpc>
                <a:spcPct val="150000"/>
              </a:lnSpc>
            </a:pPr>
            <a:r>
              <a:rPr lang="en-US" altLang="zh-CN" sz="1600" dirty="0">
                <a:solidFill>
                  <a:srgbClr val="0070C0"/>
                </a:solidFill>
                <a:latin typeface="SimSun" panose="02010600030101010101" pitchFamily="2" charset="-122"/>
                <a:ea typeface="SimSun" panose="02010600030101010101" pitchFamily="2" charset="-122"/>
              </a:rPr>
              <a:t>◆</a:t>
            </a:r>
            <a:r>
              <a:rPr lang="en-US" altLang="zh-CN" sz="1600" dirty="0">
                <a:solidFill>
                  <a:schemeClr val="tx1"/>
                </a:solidFill>
                <a:latin typeface="SimSun" panose="02010600030101010101" pitchFamily="2" charset="-122"/>
                <a:ea typeface="SimSun" panose="02010600030101010101" pitchFamily="2" charset="-122"/>
              </a:rPr>
              <a:t> </a:t>
            </a:r>
            <a:r>
              <a:rPr lang="zh-CN" altLang="en-US" sz="1600" b="1" dirty="0">
                <a:solidFill>
                  <a:schemeClr val="tx1"/>
                </a:solidFill>
                <a:latin typeface="SimSun" panose="02010600030101010101" pitchFamily="2" charset="-122"/>
                <a:ea typeface="SimSun" panose="02010600030101010101" pitchFamily="2" charset="-122"/>
              </a:rPr>
              <a:t>可用性（</a:t>
            </a:r>
            <a:r>
              <a:rPr lang="en-US" altLang="zh-CN" sz="1600" b="1" dirty="0">
                <a:solidFill>
                  <a:schemeClr val="tx1"/>
                </a:solidFill>
                <a:latin typeface="SimSun" panose="02010600030101010101" pitchFamily="2" charset="-122"/>
                <a:ea typeface="SimSun" panose="02010600030101010101" pitchFamily="2" charset="-122"/>
              </a:rPr>
              <a:t>Availability</a:t>
            </a:r>
            <a:r>
              <a:rPr lang="zh-CN" altLang="en-US" sz="1600" b="1" dirty="0">
                <a:solidFill>
                  <a:schemeClr val="tx1"/>
                </a:solidFill>
                <a:latin typeface="SimSun" panose="02010600030101010101" pitchFamily="2" charset="-122"/>
                <a:ea typeface="SimSun" panose="02010600030101010101" pitchFamily="2" charset="-122"/>
              </a:rPr>
              <a:t>）：</a:t>
            </a:r>
            <a:r>
              <a:rPr lang="zh-CN" altLang="en-US" sz="1600" dirty="0">
                <a:solidFill>
                  <a:schemeClr val="tx1"/>
                </a:solidFill>
                <a:latin typeface="SimSun" panose="02010600030101010101" pitchFamily="2" charset="-122"/>
                <a:ea typeface="SimSun" panose="02010600030101010101" pitchFamily="2" charset="-122"/>
              </a:rPr>
              <a:t>是指数据可被合法用户正确、有效地使用。</a:t>
            </a:r>
            <a:endParaRPr lang="en-US" altLang="zh-CN" sz="1600" dirty="0">
              <a:solidFill>
                <a:schemeClr val="tx1"/>
              </a:solidFill>
              <a:latin typeface="SimSun" panose="02010600030101010101" pitchFamily="2" charset="-122"/>
              <a:ea typeface="SimSun" panose="02010600030101010101" pitchFamily="2" charset="-122"/>
            </a:endParaRPr>
          </a:p>
        </p:txBody>
      </p:sp>
      <p:sp>
        <p:nvSpPr>
          <p:cNvPr id="19" name="圆角矩形 18">
            <a:extLst>
              <a:ext uri="{FF2B5EF4-FFF2-40B4-BE49-F238E27FC236}">
                <a16:creationId xmlns:a16="http://schemas.microsoft.com/office/drawing/2014/main" id="{830383E8-5CA7-6EFF-6B47-4877F7DEA209}"/>
              </a:ext>
            </a:extLst>
          </p:cNvPr>
          <p:cNvSpPr/>
          <p:nvPr/>
        </p:nvSpPr>
        <p:spPr>
          <a:xfrm>
            <a:off x="1145128" y="1132405"/>
            <a:ext cx="1571667" cy="392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50" b="1" dirty="0"/>
              <a:t>数据安全</a:t>
            </a:r>
          </a:p>
        </p:txBody>
      </p:sp>
      <p:sp>
        <p:nvSpPr>
          <p:cNvPr id="20" name="文本框 19">
            <a:extLst>
              <a:ext uri="{FF2B5EF4-FFF2-40B4-BE49-F238E27FC236}">
                <a16:creationId xmlns:a16="http://schemas.microsoft.com/office/drawing/2014/main" id="{E54EFFC1-1E7C-2800-3076-10BD3AE83927}"/>
              </a:ext>
            </a:extLst>
          </p:cNvPr>
          <p:cNvSpPr txBox="1"/>
          <p:nvPr/>
        </p:nvSpPr>
        <p:spPr>
          <a:xfrm>
            <a:off x="1333642" y="4249193"/>
            <a:ext cx="3611213" cy="1881284"/>
          </a:xfrm>
          <a:prstGeom prst="rect">
            <a:avLst/>
          </a:prstGeom>
          <a:noFill/>
          <a:ln w="31750">
            <a:solidFill>
              <a:schemeClr val="accent1"/>
            </a:solidFill>
            <a:prstDash val="sysDash"/>
          </a:ln>
        </p:spPr>
        <p:txBody>
          <a:bodyPr wrap="square">
            <a:spAutoFit/>
          </a:bodyPr>
          <a:lstStyle/>
          <a:p>
            <a:pPr algn="just">
              <a:lnSpc>
                <a:spcPct val="150000"/>
              </a:lnSpc>
            </a:pPr>
            <a:r>
              <a:rPr lang="zh-CN" altLang="en-US" sz="1600" dirty="0">
                <a:latin typeface="SimSun" panose="02010600030101010101" pitchFamily="2" charset="-122"/>
                <a:ea typeface="SimSun" panose="02010600030101010101" pitchFamily="2" charset="-122"/>
              </a:rPr>
              <a:t>在大数据时代，数据安全的定义已经不仅仅局限于上述三个方面，其内涵和外延都被极大的扩展了。大数据安全技术是大数据技术的伴生技术，贯穿了整个数据管理的生命周期。</a:t>
            </a:r>
          </a:p>
        </p:txBody>
      </p:sp>
      <p:pic>
        <p:nvPicPr>
          <p:cNvPr id="21" name="图片 20">
            <a:extLst>
              <a:ext uri="{FF2B5EF4-FFF2-40B4-BE49-F238E27FC236}">
                <a16:creationId xmlns:a16="http://schemas.microsoft.com/office/drawing/2014/main" id="{E248DB2B-7119-3191-2266-2E8B07A94118}"/>
              </a:ext>
            </a:extLst>
          </p:cNvPr>
          <p:cNvPicPr>
            <a:picLocks noChangeAspect="1"/>
          </p:cNvPicPr>
          <p:nvPr/>
        </p:nvPicPr>
        <p:blipFill>
          <a:blip r:embed="rId3"/>
          <a:stretch>
            <a:fillRect/>
          </a:stretch>
        </p:blipFill>
        <p:spPr>
          <a:xfrm>
            <a:off x="5188677" y="3974941"/>
            <a:ext cx="3893341" cy="2429787"/>
          </a:xfrm>
          <a:prstGeom prst="rect">
            <a:avLst/>
          </a:prstGeom>
        </p:spPr>
      </p:pic>
    </p:spTree>
    <p:extLst>
      <p:ext uri="{BB962C8B-B14F-4D97-AF65-F5344CB8AC3E}">
        <p14:creationId xmlns:p14="http://schemas.microsoft.com/office/powerpoint/2010/main" val="83903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198293" y="1485982"/>
            <a:ext cx="7786681" cy="2611495"/>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b="1" dirty="0">
                <a:solidFill>
                  <a:schemeClr val="tx1"/>
                </a:solidFill>
                <a:latin typeface="SimSun" panose="02010600030101010101" pitchFamily="2" charset="-122"/>
                <a:ea typeface="SimSun" panose="02010600030101010101" pitchFamily="2" charset="-122"/>
              </a:rPr>
              <a:t>给出特定于人的领域结构化数据，以科学的方式发布数据，使得可以保证在数据仍然实用的情况下，无法重新标识作为数据主体的个人。</a:t>
            </a:r>
          </a:p>
          <a:p>
            <a:pPr algn="just">
              <a:lnSpc>
                <a:spcPct val="150000"/>
              </a:lnSpc>
            </a:pPr>
            <a:r>
              <a:rPr lang="en-US" altLang="zh-CN" sz="1600" i="1" dirty="0">
                <a:solidFill>
                  <a:schemeClr val="tx1"/>
                </a:solidFill>
                <a:latin typeface="SimSun" panose="02010600030101010101" pitchFamily="2" charset="-122"/>
                <a:ea typeface="SimSun" panose="02010600030101010101" pitchFamily="2" charset="-122"/>
              </a:rPr>
              <a:t>k</a:t>
            </a:r>
            <a:r>
              <a:rPr lang="en-US" altLang="zh-CN" sz="1600" dirty="0">
                <a:solidFill>
                  <a:schemeClr val="tx1"/>
                </a:solidFill>
                <a:latin typeface="SimSun" panose="02010600030101010101" pitchFamily="2" charset="-122"/>
                <a:ea typeface="SimSun" panose="02010600030101010101" pitchFamily="2" charset="-122"/>
              </a:rPr>
              <a:t>-</a:t>
            </a:r>
            <a:r>
              <a:rPr lang="zh-CN" altLang="en-US" sz="1600" dirty="0">
                <a:solidFill>
                  <a:schemeClr val="tx1"/>
                </a:solidFill>
                <a:latin typeface="SimSun" panose="02010600030101010101" pitchFamily="2" charset="-122"/>
                <a:ea typeface="SimSun" panose="02010600030101010101" pitchFamily="2" charset="-122"/>
              </a:rPr>
              <a:t>匿名的直观思想是，通过匿名化（如泛化和隐匿）原始数据集中的某些属性值，形成满足一定匿名要求的匿名数据集并用于数据发布。</a:t>
            </a:r>
            <a:endParaRPr lang="en-US" altLang="zh-CN" sz="1600" dirty="0">
              <a:solidFill>
                <a:schemeClr val="tx1"/>
              </a:solidFill>
              <a:latin typeface="SimSun" panose="02010600030101010101" pitchFamily="2" charset="-122"/>
              <a:ea typeface="SimSun" panose="02010600030101010101" pitchFamily="2" charset="-122"/>
            </a:endParaRPr>
          </a:p>
          <a:p>
            <a:pPr algn="just">
              <a:lnSpc>
                <a:spcPct val="150000"/>
              </a:lnSpc>
            </a:pPr>
            <a:r>
              <a:rPr lang="zh-CN" altLang="en-US" sz="1600" dirty="0">
                <a:solidFill>
                  <a:schemeClr val="tx1"/>
                </a:solidFill>
                <a:latin typeface="SimSun" panose="02010600030101010101" pitchFamily="2" charset="-122"/>
                <a:ea typeface="SimSun" panose="02010600030101010101" pitchFamily="2" charset="-122"/>
              </a:rPr>
              <a:t>发布后的数据具</a:t>
            </a:r>
            <a:r>
              <a:rPr lang="en-US" altLang="zh-CN" sz="1600" i="1" dirty="0">
                <a:solidFill>
                  <a:schemeClr val="tx1"/>
                </a:solidFill>
                <a:latin typeface="SimSun" panose="02010600030101010101" pitchFamily="2" charset="-122"/>
                <a:ea typeface="SimSun" panose="02010600030101010101" pitchFamily="2" charset="-122"/>
              </a:rPr>
              <a:t>k</a:t>
            </a:r>
            <a:r>
              <a:rPr lang="en-US" altLang="zh-CN" sz="1600" dirty="0">
                <a:solidFill>
                  <a:schemeClr val="tx1"/>
                </a:solidFill>
                <a:latin typeface="SimSun" panose="02010600030101010101" pitchFamily="2" charset="-122"/>
                <a:ea typeface="SimSun" panose="02010600030101010101" pitchFamily="2" charset="-122"/>
              </a:rPr>
              <a:t>-</a:t>
            </a:r>
            <a:r>
              <a:rPr lang="zh-CN" altLang="en-US" sz="1600" dirty="0">
                <a:solidFill>
                  <a:schemeClr val="tx1"/>
                </a:solidFill>
                <a:latin typeface="SimSun" panose="02010600030101010101" pitchFamily="2" charset="-122"/>
                <a:ea typeface="SimSun" panose="02010600030101010101" pitchFamily="2" charset="-122"/>
              </a:rPr>
              <a:t>匿名性意味着：</a:t>
            </a:r>
            <a:r>
              <a:rPr lang="zh-CN" altLang="en-US" sz="1600" dirty="0">
                <a:solidFill>
                  <a:srgbClr val="C00000"/>
                </a:solidFill>
                <a:latin typeface="SimSun" panose="02010600030101010101" pitchFamily="2" charset="-122"/>
                <a:ea typeface="SimSun" panose="02010600030101010101" pitchFamily="2" charset="-122"/>
              </a:rPr>
              <a:t>发布后的数据中包含的每个个体都无法与至少</a:t>
            </a:r>
            <a:r>
              <a:rPr lang="en-US" altLang="zh-CN" sz="1600" i="1" dirty="0">
                <a:solidFill>
                  <a:srgbClr val="C00000"/>
                </a:solidFill>
                <a:latin typeface="SimSun" panose="02010600030101010101" pitchFamily="2" charset="-122"/>
                <a:ea typeface="SimSun" panose="02010600030101010101" pitchFamily="2" charset="-122"/>
              </a:rPr>
              <a:t>k</a:t>
            </a:r>
            <a:r>
              <a:rPr lang="en-US" altLang="zh-CN" sz="1600" dirty="0">
                <a:solidFill>
                  <a:srgbClr val="C00000"/>
                </a:solidFill>
                <a:latin typeface="SimSun" panose="02010600030101010101" pitchFamily="2" charset="-122"/>
                <a:ea typeface="SimSun" panose="02010600030101010101" pitchFamily="2" charset="-122"/>
              </a:rPr>
              <a:t>-1</a:t>
            </a:r>
            <a:r>
              <a:rPr lang="zh-CN" altLang="en-US" sz="1600" dirty="0">
                <a:solidFill>
                  <a:srgbClr val="C00000"/>
                </a:solidFill>
                <a:latin typeface="SimSun" panose="02010600030101010101" pitchFamily="2" charset="-122"/>
                <a:ea typeface="SimSun" panose="02010600030101010101" pitchFamily="2" charset="-122"/>
              </a:rPr>
              <a:t>个数据集中的其他个体区分开。</a:t>
            </a:r>
            <a:endParaRPr lang="en-US" altLang="zh-CN" sz="1600" dirty="0">
              <a:solidFill>
                <a:srgbClr val="C00000"/>
              </a:solidFill>
              <a:latin typeface="SimSun" panose="02010600030101010101" pitchFamily="2" charset="-122"/>
              <a:ea typeface="SimSun" panose="02010600030101010101" pitchFamily="2" charset="-122"/>
            </a:endParaRPr>
          </a:p>
        </p:txBody>
      </p:sp>
      <p:sp>
        <p:nvSpPr>
          <p:cNvPr id="3" name="圆角矩形 2">
            <a:extLst>
              <a:ext uri="{FF2B5EF4-FFF2-40B4-BE49-F238E27FC236}">
                <a16:creationId xmlns:a16="http://schemas.microsoft.com/office/drawing/2014/main" id="{E472C9D4-BF56-02DB-11E0-601F1FBFF113}"/>
              </a:ext>
            </a:extLst>
          </p:cNvPr>
          <p:cNvSpPr/>
          <p:nvPr/>
        </p:nvSpPr>
        <p:spPr>
          <a:xfrm>
            <a:off x="1160902" y="1222742"/>
            <a:ext cx="1699258" cy="381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t>K-</a:t>
            </a:r>
            <a:r>
              <a:rPr kumimoji="1" lang="zh-CN" altLang="en-US" sz="1600" b="1" dirty="0"/>
              <a:t>匿名</a:t>
            </a:r>
          </a:p>
        </p:txBody>
      </p:sp>
      <p:grpSp>
        <p:nvGrpSpPr>
          <p:cNvPr id="4" name="组合 3">
            <a:extLst>
              <a:ext uri="{FF2B5EF4-FFF2-40B4-BE49-F238E27FC236}">
                <a16:creationId xmlns:a16="http://schemas.microsoft.com/office/drawing/2014/main" id="{D61E13F3-249F-E13D-EED6-01A341E38254}"/>
              </a:ext>
            </a:extLst>
          </p:cNvPr>
          <p:cNvGrpSpPr/>
          <p:nvPr/>
        </p:nvGrpSpPr>
        <p:grpSpPr>
          <a:xfrm>
            <a:off x="10634" y="797442"/>
            <a:ext cx="1079186" cy="6039293"/>
            <a:chOff x="10634" y="797442"/>
            <a:chExt cx="1079186" cy="6039293"/>
          </a:xfrm>
        </p:grpSpPr>
        <p:grpSp>
          <p:nvGrpSpPr>
            <p:cNvPr id="7" name="组合 6">
              <a:extLst>
                <a:ext uri="{FF2B5EF4-FFF2-40B4-BE49-F238E27FC236}">
                  <a16:creationId xmlns:a16="http://schemas.microsoft.com/office/drawing/2014/main" id="{6C06CB8E-991B-FB72-3D0E-EE65F76EF28F}"/>
                </a:ext>
              </a:extLst>
            </p:cNvPr>
            <p:cNvGrpSpPr/>
            <p:nvPr/>
          </p:nvGrpSpPr>
          <p:grpSpPr>
            <a:xfrm>
              <a:off x="10634" y="797442"/>
              <a:ext cx="1079186" cy="6039293"/>
              <a:chOff x="10634" y="797442"/>
              <a:chExt cx="1079186" cy="6039293"/>
            </a:xfrm>
          </p:grpSpPr>
          <p:grpSp>
            <p:nvGrpSpPr>
              <p:cNvPr id="14" name="组合 13">
                <a:extLst>
                  <a:ext uri="{FF2B5EF4-FFF2-40B4-BE49-F238E27FC236}">
                    <a16:creationId xmlns:a16="http://schemas.microsoft.com/office/drawing/2014/main" id="{CF9FD067-7F8D-AC59-B092-DA9516450AB5}"/>
                  </a:ext>
                </a:extLst>
              </p:cNvPr>
              <p:cNvGrpSpPr/>
              <p:nvPr/>
            </p:nvGrpSpPr>
            <p:grpSpPr>
              <a:xfrm>
                <a:off x="10634" y="797442"/>
                <a:ext cx="1079186" cy="6039293"/>
                <a:chOff x="10634" y="797442"/>
                <a:chExt cx="1079186" cy="6039293"/>
              </a:xfrm>
            </p:grpSpPr>
            <p:sp>
              <p:nvSpPr>
                <p:cNvPr id="16" name="矩形 15">
                  <a:extLst>
                    <a:ext uri="{FF2B5EF4-FFF2-40B4-BE49-F238E27FC236}">
                      <a16:creationId xmlns:a16="http://schemas.microsoft.com/office/drawing/2014/main" id="{C68BC7E8-2E19-807A-093F-399718C1D10C}"/>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矩形 16">
                  <a:extLst>
                    <a:ext uri="{FF2B5EF4-FFF2-40B4-BE49-F238E27FC236}">
                      <a16:creationId xmlns:a16="http://schemas.microsoft.com/office/drawing/2014/main" id="{17EC23BB-4887-3090-D06D-DA11044067CE}"/>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8" name="矩形 17">
                  <a:extLst>
                    <a:ext uri="{FF2B5EF4-FFF2-40B4-BE49-F238E27FC236}">
                      <a16:creationId xmlns:a16="http://schemas.microsoft.com/office/drawing/2014/main" id="{81698EE7-5AC0-8C18-4E3B-1735F0554615}"/>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9" name="矩形 18">
                  <a:extLst>
                    <a:ext uri="{FF2B5EF4-FFF2-40B4-BE49-F238E27FC236}">
                      <a16:creationId xmlns:a16="http://schemas.microsoft.com/office/drawing/2014/main" id="{B5883C24-402F-7DCA-B20C-937BB7718257}"/>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0" name="矩形 19">
                  <a:extLst>
                    <a:ext uri="{FF2B5EF4-FFF2-40B4-BE49-F238E27FC236}">
                      <a16:creationId xmlns:a16="http://schemas.microsoft.com/office/drawing/2014/main" id="{A2C2EAE6-3179-CF9A-1A5E-17B3F4A54949}"/>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50" dirty="0">
                      <a:solidFill>
                        <a:srgbClr val="C00000"/>
                      </a:solidFill>
                      <a:latin typeface="SimHei" panose="02010609060101010101" pitchFamily="49" charset="-122"/>
                      <a:ea typeface="SimHei" panose="02010609060101010101" pitchFamily="49" charset="-122"/>
                    </a:rPr>
                    <a:t>K-</a:t>
                  </a:r>
                  <a:r>
                    <a:rPr kumimoji="1" lang="zh-CN" altLang="en-US" sz="1550" dirty="0">
                      <a:solidFill>
                        <a:srgbClr val="C00000"/>
                      </a:solidFill>
                      <a:latin typeface="SimHei" panose="02010609060101010101" pitchFamily="49" charset="-122"/>
                      <a:ea typeface="SimHei" panose="02010609060101010101" pitchFamily="49" charset="-122"/>
                    </a:rPr>
                    <a:t>匿名</a:t>
                  </a:r>
                  <a:endParaRPr kumimoji="1" lang="en-US" altLang="zh-CN" sz="155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5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5" name="矩形 14">
                <a:extLst>
                  <a:ext uri="{FF2B5EF4-FFF2-40B4-BE49-F238E27FC236}">
                    <a16:creationId xmlns:a16="http://schemas.microsoft.com/office/drawing/2014/main" id="{205F0A82-D8AF-807E-0639-2BF191FF434F}"/>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2" name="直线连接符 9">
              <a:extLst>
                <a:ext uri="{FF2B5EF4-FFF2-40B4-BE49-F238E27FC236}">
                  <a16:creationId xmlns:a16="http://schemas.microsoft.com/office/drawing/2014/main" id="{DE2F6708-8B70-68CB-00EF-6B62A87733AE}"/>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58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9">
            <a:extLst>
              <a:ext uri="{FF2B5EF4-FFF2-40B4-BE49-F238E27FC236}">
                <a16:creationId xmlns:a16="http://schemas.microsoft.com/office/drawing/2014/main" id="{A3F8EDD4-158F-EF6B-8A5C-D9EC6378988E}"/>
              </a:ext>
            </a:extLst>
          </p:cNvPr>
          <p:cNvGraphicFramePr>
            <a:graphicFrameLocks noGrp="1"/>
          </p:cNvGraphicFramePr>
          <p:nvPr>
            <p:extLst>
              <p:ext uri="{D42A27DB-BD31-4B8C-83A1-F6EECF244321}">
                <p14:modId xmlns:p14="http://schemas.microsoft.com/office/powerpoint/2010/main" val="2372394165"/>
              </p:ext>
            </p:extLst>
          </p:nvPr>
        </p:nvGraphicFramePr>
        <p:xfrm>
          <a:off x="2070927" y="1360967"/>
          <a:ext cx="6096000" cy="1588190"/>
        </p:xfrm>
        <a:graphic>
          <a:graphicData uri="http://schemas.openxmlformats.org/drawingml/2006/table">
            <a:tbl>
              <a:tblPr firstRow="1" bandRow="1">
                <a:tableStyleId>{7DF18680-E054-41AD-8BC1-D1AEF772440D}</a:tableStyleId>
              </a:tblPr>
              <a:tblGrid>
                <a:gridCol w="1524000">
                  <a:extLst>
                    <a:ext uri="{9D8B030D-6E8A-4147-A177-3AD203B41FA5}">
                      <a16:colId xmlns:a16="http://schemas.microsoft.com/office/drawing/2014/main" val="526245030"/>
                    </a:ext>
                  </a:extLst>
                </a:gridCol>
                <a:gridCol w="1524000">
                  <a:extLst>
                    <a:ext uri="{9D8B030D-6E8A-4147-A177-3AD203B41FA5}">
                      <a16:colId xmlns:a16="http://schemas.microsoft.com/office/drawing/2014/main" val="2989317555"/>
                    </a:ext>
                  </a:extLst>
                </a:gridCol>
                <a:gridCol w="1524000">
                  <a:extLst>
                    <a:ext uri="{9D8B030D-6E8A-4147-A177-3AD203B41FA5}">
                      <a16:colId xmlns:a16="http://schemas.microsoft.com/office/drawing/2014/main" val="449926147"/>
                    </a:ext>
                  </a:extLst>
                </a:gridCol>
                <a:gridCol w="1524000">
                  <a:extLst>
                    <a:ext uri="{9D8B030D-6E8A-4147-A177-3AD203B41FA5}">
                      <a16:colId xmlns:a16="http://schemas.microsoft.com/office/drawing/2014/main" val="1393172998"/>
                    </a:ext>
                  </a:extLst>
                </a:gridCol>
              </a:tblGrid>
              <a:tr h="317638">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姓名</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性别</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年龄</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疾病</a:t>
                      </a:r>
                    </a:p>
                  </a:txBody>
                  <a:tcPr marL="68580" marR="68580" marT="34290" marB="34290"/>
                </a:tc>
                <a:extLst>
                  <a:ext uri="{0D108BD9-81ED-4DB2-BD59-A6C34878D82A}">
                    <a16:rowId xmlns:a16="http://schemas.microsoft.com/office/drawing/2014/main" val="2065039888"/>
                  </a:ext>
                </a:extLst>
              </a:tr>
              <a:tr h="317638">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aaa</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18</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心脏病</a:t>
                      </a:r>
                    </a:p>
                  </a:txBody>
                  <a:tcPr marL="68580" marR="68580" marT="34290" marB="34290"/>
                </a:tc>
                <a:extLst>
                  <a:ext uri="{0D108BD9-81ED-4DB2-BD59-A6C34878D82A}">
                    <a16:rowId xmlns:a16="http://schemas.microsoft.com/office/drawing/2014/main" val="3355352937"/>
                  </a:ext>
                </a:extLst>
              </a:tr>
              <a:tr h="317638">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bbb</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22</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无</a:t>
                      </a:r>
                    </a:p>
                  </a:txBody>
                  <a:tcPr marL="68580" marR="68580" marT="34290" marB="34290"/>
                </a:tc>
                <a:extLst>
                  <a:ext uri="{0D108BD9-81ED-4DB2-BD59-A6C34878D82A}">
                    <a16:rowId xmlns:a16="http://schemas.microsoft.com/office/drawing/2014/main" val="668498335"/>
                  </a:ext>
                </a:extLst>
              </a:tr>
              <a:tr h="317638">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ccc</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73</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无</a:t>
                      </a:r>
                    </a:p>
                  </a:txBody>
                  <a:tcPr marL="68580" marR="68580" marT="34290" marB="34290"/>
                </a:tc>
                <a:extLst>
                  <a:ext uri="{0D108BD9-81ED-4DB2-BD59-A6C34878D82A}">
                    <a16:rowId xmlns:a16="http://schemas.microsoft.com/office/drawing/2014/main" val="2910138445"/>
                  </a:ext>
                </a:extLst>
              </a:tr>
              <a:tr h="317638">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ddd</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76</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心脏病</a:t>
                      </a:r>
                    </a:p>
                  </a:txBody>
                  <a:tcPr marL="68580" marR="68580" marT="34290" marB="34290"/>
                </a:tc>
                <a:extLst>
                  <a:ext uri="{0D108BD9-81ED-4DB2-BD59-A6C34878D82A}">
                    <a16:rowId xmlns:a16="http://schemas.microsoft.com/office/drawing/2014/main" val="456715313"/>
                  </a:ext>
                </a:extLst>
              </a:tr>
            </a:tbl>
          </a:graphicData>
        </a:graphic>
      </p:graphicFrame>
      <p:graphicFrame>
        <p:nvGraphicFramePr>
          <p:cNvPr id="4" name="表格 9">
            <a:extLst>
              <a:ext uri="{FF2B5EF4-FFF2-40B4-BE49-F238E27FC236}">
                <a16:creationId xmlns:a16="http://schemas.microsoft.com/office/drawing/2014/main" id="{6B281D4B-D4D9-64B6-B496-736DA8E5EE13}"/>
              </a:ext>
            </a:extLst>
          </p:cNvPr>
          <p:cNvGraphicFramePr>
            <a:graphicFrameLocks noGrp="1"/>
          </p:cNvGraphicFramePr>
          <p:nvPr>
            <p:extLst>
              <p:ext uri="{D42A27DB-BD31-4B8C-83A1-F6EECF244321}">
                <p14:modId xmlns:p14="http://schemas.microsoft.com/office/powerpoint/2010/main" val="387903549"/>
              </p:ext>
            </p:extLst>
          </p:nvPr>
        </p:nvGraphicFramePr>
        <p:xfrm>
          <a:off x="2070928" y="3213518"/>
          <a:ext cx="6096000" cy="1790135"/>
        </p:xfrm>
        <a:graphic>
          <a:graphicData uri="http://schemas.openxmlformats.org/drawingml/2006/table">
            <a:tbl>
              <a:tblPr firstRow="1" bandRow="1">
                <a:tableStyleId>{7DF18680-E054-41AD-8BC1-D1AEF772440D}</a:tableStyleId>
              </a:tblPr>
              <a:tblGrid>
                <a:gridCol w="1524000">
                  <a:extLst>
                    <a:ext uri="{9D8B030D-6E8A-4147-A177-3AD203B41FA5}">
                      <a16:colId xmlns:a16="http://schemas.microsoft.com/office/drawing/2014/main" val="526245030"/>
                    </a:ext>
                  </a:extLst>
                </a:gridCol>
                <a:gridCol w="1524000">
                  <a:extLst>
                    <a:ext uri="{9D8B030D-6E8A-4147-A177-3AD203B41FA5}">
                      <a16:colId xmlns:a16="http://schemas.microsoft.com/office/drawing/2014/main" val="2989317555"/>
                    </a:ext>
                  </a:extLst>
                </a:gridCol>
                <a:gridCol w="1524000">
                  <a:extLst>
                    <a:ext uri="{9D8B030D-6E8A-4147-A177-3AD203B41FA5}">
                      <a16:colId xmlns:a16="http://schemas.microsoft.com/office/drawing/2014/main" val="449926147"/>
                    </a:ext>
                  </a:extLst>
                </a:gridCol>
                <a:gridCol w="1524000">
                  <a:extLst>
                    <a:ext uri="{9D8B030D-6E8A-4147-A177-3AD203B41FA5}">
                      <a16:colId xmlns:a16="http://schemas.microsoft.com/office/drawing/2014/main" val="1393172998"/>
                    </a:ext>
                  </a:extLst>
                </a:gridCol>
              </a:tblGrid>
              <a:tr h="358027">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姓名</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性别</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年龄</a:t>
                      </a: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疾病</a:t>
                      </a:r>
                    </a:p>
                  </a:txBody>
                  <a:tcPr marL="68580" marR="68580" marT="34290" marB="34290"/>
                </a:tc>
                <a:extLst>
                  <a:ext uri="{0D108BD9-81ED-4DB2-BD59-A6C34878D82A}">
                    <a16:rowId xmlns:a16="http://schemas.microsoft.com/office/drawing/2014/main" val="2065039888"/>
                  </a:ext>
                </a:extLst>
              </a:tr>
              <a:tr h="358027">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aaa</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20</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心脏病</a:t>
                      </a:r>
                    </a:p>
                  </a:txBody>
                  <a:tcPr marL="68580" marR="68580" marT="34290" marB="34290"/>
                </a:tc>
                <a:extLst>
                  <a:ext uri="{0D108BD9-81ED-4DB2-BD59-A6C34878D82A}">
                    <a16:rowId xmlns:a16="http://schemas.microsoft.com/office/drawing/2014/main" val="3355352937"/>
                  </a:ext>
                </a:extLst>
              </a:tr>
              <a:tr h="358027">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bbb</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20</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无</a:t>
                      </a:r>
                    </a:p>
                  </a:txBody>
                  <a:tcPr marL="68580" marR="68580" marT="34290" marB="34290"/>
                </a:tc>
                <a:extLst>
                  <a:ext uri="{0D108BD9-81ED-4DB2-BD59-A6C34878D82A}">
                    <a16:rowId xmlns:a16="http://schemas.microsoft.com/office/drawing/2014/main" val="668498335"/>
                  </a:ext>
                </a:extLst>
              </a:tr>
              <a:tr h="358027">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ccc</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70</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无</a:t>
                      </a:r>
                    </a:p>
                  </a:txBody>
                  <a:tcPr marL="68580" marR="68580" marT="34290" marB="34290"/>
                </a:tc>
                <a:extLst>
                  <a:ext uri="{0D108BD9-81ED-4DB2-BD59-A6C34878D82A}">
                    <a16:rowId xmlns:a16="http://schemas.microsoft.com/office/drawing/2014/main" val="2910138445"/>
                  </a:ext>
                </a:extLst>
              </a:tr>
              <a:tr h="358027">
                <a:tc>
                  <a:txBody>
                    <a:bodyPr/>
                    <a:lstStyle/>
                    <a:p>
                      <a:pPr algn="ctr"/>
                      <a:r>
                        <a:rPr lang="en-US" altLang="zh-CN" sz="1000" dirty="0" err="1">
                          <a:latin typeface="Times New Roman" panose="02020603050405020304" pitchFamily="18" charset="0"/>
                          <a:ea typeface="SimSun" panose="02010600030101010101" pitchFamily="2" charset="-122"/>
                          <a:cs typeface="Times New Roman" panose="02020603050405020304" pitchFamily="18" charset="0"/>
                        </a:rPr>
                        <a:t>ddd</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70</a:t>
                      </a:r>
                      <a:endParaRPr lang="zh-CN" altLang="en-US" sz="10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心脏病</a:t>
                      </a:r>
                    </a:p>
                  </a:txBody>
                  <a:tcPr marL="68580" marR="68580" marT="34290" marB="34290"/>
                </a:tc>
                <a:extLst>
                  <a:ext uri="{0D108BD9-81ED-4DB2-BD59-A6C34878D82A}">
                    <a16:rowId xmlns:a16="http://schemas.microsoft.com/office/drawing/2014/main" val="456715313"/>
                  </a:ext>
                </a:extLst>
              </a:tr>
            </a:tbl>
          </a:graphicData>
        </a:graphic>
      </p:graphicFrame>
      <p:sp>
        <p:nvSpPr>
          <p:cNvPr id="10" name="圆角矩形 9">
            <a:extLst>
              <a:ext uri="{FF2B5EF4-FFF2-40B4-BE49-F238E27FC236}">
                <a16:creationId xmlns:a16="http://schemas.microsoft.com/office/drawing/2014/main" id="{207684F6-19DF-3DAB-2542-9F366DA78737}"/>
              </a:ext>
            </a:extLst>
          </p:cNvPr>
          <p:cNvSpPr/>
          <p:nvPr/>
        </p:nvSpPr>
        <p:spPr>
          <a:xfrm>
            <a:off x="1180431" y="5207557"/>
            <a:ext cx="7903290" cy="1193249"/>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dirty="0">
                <a:solidFill>
                  <a:schemeClr val="tx1"/>
                </a:solidFill>
                <a:latin typeface="SimSun" panose="02010600030101010101" pitchFamily="2" charset="-122"/>
                <a:ea typeface="SimSun" panose="02010600030101010101" pitchFamily="2" charset="-122"/>
              </a:rPr>
              <a:t>如果我们考虑属性“性别”和“年龄”，那么任意一条记录都至少和其他的一条记录无法区别开来。换言之，具有相同“性别”和“年龄”的记录，至少有两条。这就满足</a:t>
            </a:r>
            <a:r>
              <a:rPr lang="en-US" altLang="zh-CN" sz="1600" dirty="0">
                <a:solidFill>
                  <a:schemeClr val="tx1"/>
                </a:solidFill>
                <a:latin typeface="SimSun" panose="02010600030101010101" pitchFamily="2" charset="-122"/>
                <a:ea typeface="SimSun" panose="02010600030101010101" pitchFamily="2" charset="-122"/>
              </a:rPr>
              <a:t>K-</a:t>
            </a:r>
            <a:r>
              <a:rPr lang="zh-CN" altLang="en-US" sz="1600" dirty="0">
                <a:solidFill>
                  <a:schemeClr val="tx1"/>
                </a:solidFill>
                <a:latin typeface="SimSun" panose="02010600030101010101" pitchFamily="2" charset="-122"/>
                <a:ea typeface="SimSun" panose="02010600030101010101" pitchFamily="2" charset="-122"/>
              </a:rPr>
              <a:t>匿名（</a:t>
            </a:r>
            <a:r>
              <a:rPr lang="en-US" altLang="zh-CN" sz="1600" dirty="0">
                <a:solidFill>
                  <a:schemeClr val="tx1"/>
                </a:solidFill>
                <a:latin typeface="SimSun" panose="02010600030101010101" pitchFamily="2" charset="-122"/>
                <a:ea typeface="SimSun" panose="02010600030101010101" pitchFamily="2" charset="-122"/>
              </a:rPr>
              <a:t>K=2</a:t>
            </a:r>
            <a:r>
              <a:rPr lang="zh-CN" altLang="en-US" sz="1600" dirty="0">
                <a:solidFill>
                  <a:schemeClr val="tx1"/>
                </a:solidFill>
                <a:latin typeface="SimSun" panose="02010600030101010101" pitchFamily="2" charset="-122"/>
                <a:ea typeface="SimSun" panose="02010600030101010101" pitchFamily="2" charset="-122"/>
              </a:rPr>
              <a:t>）的要求。</a:t>
            </a:r>
            <a:endParaRPr lang="en-US" altLang="zh-CN" sz="1600" dirty="0">
              <a:solidFill>
                <a:schemeClr val="tx1"/>
              </a:solidFill>
              <a:latin typeface="SimSun" panose="02010600030101010101" pitchFamily="2" charset="-122"/>
              <a:ea typeface="SimSun" panose="02010600030101010101" pitchFamily="2" charset="-122"/>
            </a:endParaRPr>
          </a:p>
        </p:txBody>
      </p:sp>
      <p:sp>
        <p:nvSpPr>
          <p:cNvPr id="13" name="矩形标注 12">
            <a:extLst>
              <a:ext uri="{FF2B5EF4-FFF2-40B4-BE49-F238E27FC236}">
                <a16:creationId xmlns:a16="http://schemas.microsoft.com/office/drawing/2014/main" id="{0497946D-3A93-43B9-3D52-015E789703D6}"/>
              </a:ext>
            </a:extLst>
          </p:cNvPr>
          <p:cNvSpPr/>
          <p:nvPr/>
        </p:nvSpPr>
        <p:spPr>
          <a:xfrm>
            <a:off x="1137898" y="1083659"/>
            <a:ext cx="1315388" cy="748127"/>
          </a:xfrm>
          <a:prstGeom prst="wedgeRectCallout">
            <a:avLst>
              <a:gd name="adj1" fmla="val 34722"/>
              <a:gd name="adj2" fmla="val 6099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350" dirty="0">
                <a:latin typeface="Times New Roman" panose="02020603050405020304" pitchFamily="18" charset="0"/>
                <a:ea typeface="SimSun" panose="02010600030101010101" pitchFamily="2" charset="-122"/>
                <a:cs typeface="Times New Roman" panose="02020603050405020304" pitchFamily="18" charset="0"/>
              </a:rPr>
              <a:t>如果我们知道</a:t>
            </a:r>
            <a:r>
              <a:rPr kumimoji="1" lang="en-US" altLang="zh-CN" sz="1350" dirty="0">
                <a:latin typeface="Times New Roman" panose="02020603050405020304" pitchFamily="18" charset="0"/>
                <a:ea typeface="SimSun" panose="02010600030101010101" pitchFamily="2" charset="-122"/>
                <a:cs typeface="Times New Roman" panose="02020603050405020304" pitchFamily="18" charset="0"/>
              </a:rPr>
              <a:t>Alice</a:t>
            </a:r>
            <a:r>
              <a:rPr kumimoji="1" lang="zh-CN" altLang="en-US" sz="1350" dirty="0">
                <a:latin typeface="Times New Roman" panose="02020603050405020304" pitchFamily="18" charset="0"/>
                <a:ea typeface="SimSun" panose="02010600030101010101" pitchFamily="2" charset="-122"/>
                <a:cs typeface="Times New Roman" panose="02020603050405020304" pitchFamily="18" charset="0"/>
              </a:rPr>
              <a:t>今年</a:t>
            </a:r>
            <a:r>
              <a:rPr kumimoji="1" lang="en-US" altLang="zh-CN" sz="1350" dirty="0">
                <a:latin typeface="Times New Roman" panose="02020603050405020304" pitchFamily="18" charset="0"/>
                <a:ea typeface="SimSun" panose="02010600030101010101" pitchFamily="2" charset="-122"/>
                <a:cs typeface="Times New Roman" panose="02020603050405020304" pitchFamily="18" charset="0"/>
              </a:rPr>
              <a:t>18</a:t>
            </a:r>
            <a:r>
              <a:rPr kumimoji="1" lang="zh-CN" altLang="en-US" sz="1350" dirty="0">
                <a:latin typeface="Times New Roman" panose="02020603050405020304" pitchFamily="18" charset="0"/>
                <a:ea typeface="SimSun" panose="02010600030101010101" pitchFamily="2" charset="-122"/>
                <a:cs typeface="Times New Roman" panose="02020603050405020304" pitchFamily="18" charset="0"/>
              </a:rPr>
              <a:t>岁？</a:t>
            </a:r>
          </a:p>
        </p:txBody>
      </p:sp>
      <p:grpSp>
        <p:nvGrpSpPr>
          <p:cNvPr id="2" name="组合 1">
            <a:extLst>
              <a:ext uri="{FF2B5EF4-FFF2-40B4-BE49-F238E27FC236}">
                <a16:creationId xmlns:a16="http://schemas.microsoft.com/office/drawing/2014/main" id="{32FBC344-F2EE-4719-3D93-74C4FCA73C1A}"/>
              </a:ext>
            </a:extLst>
          </p:cNvPr>
          <p:cNvGrpSpPr/>
          <p:nvPr/>
        </p:nvGrpSpPr>
        <p:grpSpPr>
          <a:xfrm>
            <a:off x="10634" y="797442"/>
            <a:ext cx="1079186" cy="6039293"/>
            <a:chOff x="10634" y="797442"/>
            <a:chExt cx="1079186" cy="6039293"/>
          </a:xfrm>
        </p:grpSpPr>
        <p:grpSp>
          <p:nvGrpSpPr>
            <p:cNvPr id="3" name="组合 2">
              <a:extLst>
                <a:ext uri="{FF2B5EF4-FFF2-40B4-BE49-F238E27FC236}">
                  <a16:creationId xmlns:a16="http://schemas.microsoft.com/office/drawing/2014/main" id="{2090BE2C-84D5-DF00-E096-660B2071C927}"/>
                </a:ext>
              </a:extLst>
            </p:cNvPr>
            <p:cNvGrpSpPr/>
            <p:nvPr/>
          </p:nvGrpSpPr>
          <p:grpSpPr>
            <a:xfrm>
              <a:off x="10634" y="797442"/>
              <a:ext cx="1079186" cy="6039293"/>
              <a:chOff x="10634" y="797442"/>
              <a:chExt cx="1079186" cy="6039293"/>
            </a:xfrm>
          </p:grpSpPr>
          <p:grpSp>
            <p:nvGrpSpPr>
              <p:cNvPr id="16" name="组合 15">
                <a:extLst>
                  <a:ext uri="{FF2B5EF4-FFF2-40B4-BE49-F238E27FC236}">
                    <a16:creationId xmlns:a16="http://schemas.microsoft.com/office/drawing/2014/main" id="{58368EAC-0EC9-4D46-434C-67688C1A20C9}"/>
                  </a:ext>
                </a:extLst>
              </p:cNvPr>
              <p:cNvGrpSpPr/>
              <p:nvPr/>
            </p:nvGrpSpPr>
            <p:grpSpPr>
              <a:xfrm>
                <a:off x="10634" y="797442"/>
                <a:ext cx="1079186" cy="6039293"/>
                <a:chOff x="10634" y="797442"/>
                <a:chExt cx="1079186" cy="6039293"/>
              </a:xfrm>
            </p:grpSpPr>
            <p:sp>
              <p:nvSpPr>
                <p:cNvPr id="18" name="矩形 17">
                  <a:extLst>
                    <a:ext uri="{FF2B5EF4-FFF2-40B4-BE49-F238E27FC236}">
                      <a16:creationId xmlns:a16="http://schemas.microsoft.com/office/drawing/2014/main" id="{E34A8BC4-D938-1345-E88F-688EE0313864}"/>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矩形 18">
                  <a:extLst>
                    <a:ext uri="{FF2B5EF4-FFF2-40B4-BE49-F238E27FC236}">
                      <a16:creationId xmlns:a16="http://schemas.microsoft.com/office/drawing/2014/main" id="{0E74B3D5-9DF1-4C96-4BCA-8C255DA66A69}"/>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20" name="矩形 19">
                  <a:extLst>
                    <a:ext uri="{FF2B5EF4-FFF2-40B4-BE49-F238E27FC236}">
                      <a16:creationId xmlns:a16="http://schemas.microsoft.com/office/drawing/2014/main" id="{510EBBA8-3ADF-A62E-62F6-8A1A3EEF17CB}"/>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21" name="矩形 20">
                  <a:extLst>
                    <a:ext uri="{FF2B5EF4-FFF2-40B4-BE49-F238E27FC236}">
                      <a16:creationId xmlns:a16="http://schemas.microsoft.com/office/drawing/2014/main" id="{F61E1D5F-CCF5-88D4-E7C3-5729DD9ADE7C}"/>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2" name="矩形 21">
                  <a:extLst>
                    <a:ext uri="{FF2B5EF4-FFF2-40B4-BE49-F238E27FC236}">
                      <a16:creationId xmlns:a16="http://schemas.microsoft.com/office/drawing/2014/main" id="{E9384432-2B97-1253-3536-7982F04D52E6}"/>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00" dirty="0">
                      <a:solidFill>
                        <a:srgbClr val="C00000"/>
                      </a:solidFill>
                      <a:latin typeface="SimHei" panose="02010609060101010101" pitchFamily="49" charset="-122"/>
                      <a:ea typeface="SimHei" panose="02010609060101010101" pitchFamily="49" charset="-122"/>
                    </a:rPr>
                    <a:t>K-</a:t>
                  </a:r>
                  <a:r>
                    <a:rPr kumimoji="1" lang="zh-CN" altLang="en-US" sz="1500" dirty="0">
                      <a:solidFill>
                        <a:srgbClr val="C00000"/>
                      </a:solidFill>
                      <a:latin typeface="SimHei" panose="02010609060101010101" pitchFamily="49" charset="-122"/>
                      <a:ea typeface="SimHei" panose="02010609060101010101" pitchFamily="49" charset="-122"/>
                    </a:rPr>
                    <a:t>匿名</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7" name="矩形 16">
                <a:extLst>
                  <a:ext uri="{FF2B5EF4-FFF2-40B4-BE49-F238E27FC236}">
                    <a16:creationId xmlns:a16="http://schemas.microsoft.com/office/drawing/2014/main" id="{9CF808D1-0A38-CE32-2C9E-840628CA0391}"/>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2" name="直线连接符 9">
              <a:extLst>
                <a:ext uri="{FF2B5EF4-FFF2-40B4-BE49-F238E27FC236}">
                  <a16:creationId xmlns:a16="http://schemas.microsoft.com/office/drawing/2014/main" id="{7B130465-3F13-767B-DC53-4DC0388F4261}"/>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25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bg/>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3410E2-1C34-27D6-2614-4758D1B60E77}"/>
              </a:ext>
            </a:extLst>
          </p:cNvPr>
          <p:cNvSpPr txBox="1"/>
          <p:nvPr/>
        </p:nvSpPr>
        <p:spPr>
          <a:xfrm>
            <a:off x="1235424" y="1050677"/>
            <a:ext cx="7786681" cy="5588518"/>
          </a:xfrm>
          <a:prstGeom prst="rect">
            <a:avLst/>
          </a:prstGeom>
          <a:noFill/>
          <a:ln w="19050">
            <a:solidFill>
              <a:srgbClr val="0070C0"/>
            </a:solidFill>
            <a:prstDash val="dash"/>
          </a:ln>
        </p:spPr>
        <p:txBody>
          <a:bodyPr wrap="square">
            <a:spAutoFit/>
          </a:bodyPr>
          <a:lstStyle/>
          <a:p>
            <a:pPr algn="just">
              <a:lnSpc>
                <a:spcPct val="150000"/>
              </a:lnSpc>
            </a:pPr>
            <a:r>
              <a:rPr lang="en-US" altLang="zh-CN" sz="1500" i="1" dirty="0">
                <a:latin typeface="Times New Roman" panose="02020603050405020304" pitchFamily="18" charset="0"/>
                <a:ea typeface="SimSun" panose="02010600030101010101" pitchFamily="2" charset="-122"/>
                <a:cs typeface="Times New Roman" panose="02020603050405020304" pitchFamily="18" charset="0"/>
              </a:rPr>
              <a:t>k</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匿名要求对准标识符属性做</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匿名化处理</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，即修改数据集中的准标识符属性的取值，以混淆相关记录。在匿名化处理的同时，要尽可能保留相关的统计特征。匿名化可以通过</a:t>
            </a:r>
            <a:r>
              <a:rPr lang="zh-CN" altLang="en-US" sz="15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泛化</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微聚集</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分解</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5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排列</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等方法实现。</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泛化：</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泛化通过降低准标识属性值的精度，使得数据表中在准标识属性值相同的元组个数增加，从而降低攻击者通过准标识属性标识个体的身份或个体敏感值的概率。准标识属性分为</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数值型</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和</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分类型</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两种，不同类型的属性泛化操作不同。数值型属性一般被泛化成区间，分类型属性则用一个更一般、更普通的相对应原属性值的值来取代。</a:t>
            </a: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微聚集：</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微聚集通过某种启发式方法将数据集中的记录划分成若干类。具体地，可以根据数据的相似度将数据分类，保证每类至少包含</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k</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个数据，用类质心代表所划分类内元组的值，从而实现匿名。划分要求同一类内的数据尽量相似，不同类间的数据尽量不同。</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分解：</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分解的基本思想是通过对敏感属性值分组，且采取敏感属性与其他属性分开发布的方式，降低准标识符与敏感属性之间的关联度。具体地，可将待发布的数据集分割成两部分，一部分是包含准标识符属性的表，另一部分是包含敏感属性值的表，两表通过共同的 </a:t>
            </a: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ID </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关联。</a:t>
            </a:r>
          </a:p>
          <a:p>
            <a:pPr algn="just">
              <a:lnSpc>
                <a:spcPct val="150000"/>
              </a:lnSpc>
            </a:pPr>
            <a:r>
              <a:rPr lang="en-US" altLang="zh-CN" sz="15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SimSun" panose="02010600030101010101" pitchFamily="2" charset="-122"/>
                <a:cs typeface="Times New Roman" panose="02020603050405020304" pitchFamily="18" charset="0"/>
              </a:rPr>
              <a:t>排列：</a:t>
            </a:r>
            <a:r>
              <a:rPr lang="zh-CN" altLang="en-US" sz="1500" dirty="0">
                <a:latin typeface="Times New Roman" panose="02020603050405020304" pitchFamily="18" charset="0"/>
                <a:ea typeface="SimSun" panose="02010600030101010101" pitchFamily="2" charset="-122"/>
                <a:cs typeface="Times New Roman" panose="02020603050405020304" pitchFamily="18" charset="0"/>
              </a:rPr>
              <a:t>排列是通过将数据记录划分为若干个组，并在各组中打乱敏感属性值的顺序，降低准标识符与数值型敏感属性的关联度，该方法主要是针对敏感属性为数值型的数据。</a:t>
            </a:r>
            <a:endParaRPr lang="en-US" altLang="zh-CN" sz="15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7" name="组合 6">
            <a:extLst>
              <a:ext uri="{FF2B5EF4-FFF2-40B4-BE49-F238E27FC236}">
                <a16:creationId xmlns:a16="http://schemas.microsoft.com/office/drawing/2014/main" id="{693962B6-17E7-2356-58B5-0DC5CF0FB334}"/>
              </a:ext>
            </a:extLst>
          </p:cNvPr>
          <p:cNvGrpSpPr/>
          <p:nvPr/>
        </p:nvGrpSpPr>
        <p:grpSpPr>
          <a:xfrm>
            <a:off x="10634" y="797442"/>
            <a:ext cx="1079186" cy="6039293"/>
            <a:chOff x="10634" y="797442"/>
            <a:chExt cx="1079186" cy="6039293"/>
          </a:xfrm>
        </p:grpSpPr>
        <p:grpSp>
          <p:nvGrpSpPr>
            <p:cNvPr id="10" name="组合 9">
              <a:extLst>
                <a:ext uri="{FF2B5EF4-FFF2-40B4-BE49-F238E27FC236}">
                  <a16:creationId xmlns:a16="http://schemas.microsoft.com/office/drawing/2014/main" id="{2409DE96-491B-D5CA-3E62-D9FED779C76F}"/>
                </a:ext>
              </a:extLst>
            </p:cNvPr>
            <p:cNvGrpSpPr/>
            <p:nvPr/>
          </p:nvGrpSpPr>
          <p:grpSpPr>
            <a:xfrm>
              <a:off x="10634" y="797442"/>
              <a:ext cx="1079186" cy="6039293"/>
              <a:chOff x="10634" y="797442"/>
              <a:chExt cx="1079186" cy="6039293"/>
            </a:xfrm>
          </p:grpSpPr>
          <p:grpSp>
            <p:nvGrpSpPr>
              <p:cNvPr id="13" name="组合 12">
                <a:extLst>
                  <a:ext uri="{FF2B5EF4-FFF2-40B4-BE49-F238E27FC236}">
                    <a16:creationId xmlns:a16="http://schemas.microsoft.com/office/drawing/2014/main" id="{9BC759C8-3F73-2FA8-0FDF-72129EEB64DE}"/>
                  </a:ext>
                </a:extLst>
              </p:cNvPr>
              <p:cNvGrpSpPr/>
              <p:nvPr/>
            </p:nvGrpSpPr>
            <p:grpSpPr>
              <a:xfrm>
                <a:off x="10634" y="797442"/>
                <a:ext cx="1079186" cy="6039293"/>
                <a:chOff x="10634" y="797442"/>
                <a:chExt cx="1079186" cy="6039293"/>
              </a:xfrm>
            </p:grpSpPr>
            <p:sp>
              <p:nvSpPr>
                <p:cNvPr id="15" name="矩形 14">
                  <a:extLst>
                    <a:ext uri="{FF2B5EF4-FFF2-40B4-BE49-F238E27FC236}">
                      <a16:creationId xmlns:a16="http://schemas.microsoft.com/office/drawing/2014/main" id="{4223FA61-E8E6-7487-A5FF-EC29037FA261}"/>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矩形 15">
                  <a:extLst>
                    <a:ext uri="{FF2B5EF4-FFF2-40B4-BE49-F238E27FC236}">
                      <a16:creationId xmlns:a16="http://schemas.microsoft.com/office/drawing/2014/main" id="{BA3782D2-1927-F577-5F5F-7281FEFEE3A5}"/>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7" name="矩形 16">
                  <a:extLst>
                    <a:ext uri="{FF2B5EF4-FFF2-40B4-BE49-F238E27FC236}">
                      <a16:creationId xmlns:a16="http://schemas.microsoft.com/office/drawing/2014/main" id="{99CD76FC-FE71-0152-9A92-304EEFF4C88E}"/>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8" name="矩形 17">
                  <a:extLst>
                    <a:ext uri="{FF2B5EF4-FFF2-40B4-BE49-F238E27FC236}">
                      <a16:creationId xmlns:a16="http://schemas.microsoft.com/office/drawing/2014/main" id="{83AC8988-6E32-BA58-32E7-EABE0777FDE6}"/>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9" name="矩形 18">
                  <a:extLst>
                    <a:ext uri="{FF2B5EF4-FFF2-40B4-BE49-F238E27FC236}">
                      <a16:creationId xmlns:a16="http://schemas.microsoft.com/office/drawing/2014/main" id="{31D615C3-1E28-CE25-C3CF-A7DE7F66F05D}"/>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00" dirty="0">
                      <a:solidFill>
                        <a:srgbClr val="C00000"/>
                      </a:solidFill>
                      <a:latin typeface="SimHei" panose="02010609060101010101" pitchFamily="49" charset="-122"/>
                      <a:ea typeface="SimHei" panose="02010609060101010101" pitchFamily="49" charset="-122"/>
                    </a:rPr>
                    <a:t>K-</a:t>
                  </a:r>
                  <a:r>
                    <a:rPr kumimoji="1" lang="zh-CN" altLang="en-US" sz="1500" dirty="0">
                      <a:solidFill>
                        <a:srgbClr val="C00000"/>
                      </a:solidFill>
                      <a:latin typeface="SimHei" panose="02010609060101010101" pitchFamily="49" charset="-122"/>
                      <a:ea typeface="SimHei" panose="02010609060101010101" pitchFamily="49" charset="-122"/>
                    </a:rPr>
                    <a:t>匿名</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4" name="矩形 13">
                <a:extLst>
                  <a:ext uri="{FF2B5EF4-FFF2-40B4-BE49-F238E27FC236}">
                    <a16:creationId xmlns:a16="http://schemas.microsoft.com/office/drawing/2014/main" id="{2092A125-A079-9728-2F64-3A3BEBE0C49A}"/>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2" name="直线连接符 9">
              <a:extLst>
                <a:ext uri="{FF2B5EF4-FFF2-40B4-BE49-F238E27FC236}">
                  <a16:creationId xmlns:a16="http://schemas.microsoft.com/office/drawing/2014/main" id="{DE81EF8B-24C7-28FB-F92E-D4988E6537B0}"/>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6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40825" y="1220156"/>
            <a:ext cx="7786681" cy="1406085"/>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5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差分隐私（</a:t>
            </a:r>
            <a:r>
              <a:rPr lang="en-US" altLang="zh-CN" sz="15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Differential privacy</a:t>
            </a:r>
            <a:r>
              <a:rPr lang="zh-CN" altLang="en-US" sz="15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5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DP</a:t>
            </a:r>
            <a:r>
              <a:rPr lang="zh-CN" altLang="en-US" sz="15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大多关注统计数据库，其目标是在尽量保持</a:t>
            </a:r>
            <a:r>
              <a:rPr lang="zh-CN" altLang="en-US" sz="15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个体记录</a:t>
            </a:r>
            <a:r>
              <a:rPr lang="zh-CN" alt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不被识别的同时最大化数据查询的准确性。所谓统计数据库，是指在保密的前提下收集的一组数据组成的数据库，目的是生成统计信息，这些统计信息的产生不会损害提供数据的个人的隐私。</a:t>
            </a:r>
          </a:p>
        </p:txBody>
      </p:sp>
      <p:sp>
        <p:nvSpPr>
          <p:cNvPr id="3" name="圆角矩形 2">
            <a:extLst>
              <a:ext uri="{FF2B5EF4-FFF2-40B4-BE49-F238E27FC236}">
                <a16:creationId xmlns:a16="http://schemas.microsoft.com/office/drawing/2014/main" id="{E472C9D4-BF56-02DB-11E0-601F1FBFF113}"/>
              </a:ext>
            </a:extLst>
          </p:cNvPr>
          <p:cNvSpPr/>
          <p:nvPr/>
        </p:nvSpPr>
        <p:spPr>
          <a:xfrm>
            <a:off x="1160902" y="987112"/>
            <a:ext cx="1492599" cy="298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差分隐私</a:t>
            </a:r>
          </a:p>
        </p:txBody>
      </p:sp>
      <p:graphicFrame>
        <p:nvGraphicFramePr>
          <p:cNvPr id="4" name="表格 9">
            <a:extLst>
              <a:ext uri="{FF2B5EF4-FFF2-40B4-BE49-F238E27FC236}">
                <a16:creationId xmlns:a16="http://schemas.microsoft.com/office/drawing/2014/main" id="{4BB38E8C-AD8A-27FD-BC6A-C8BF3122D9E3}"/>
              </a:ext>
            </a:extLst>
          </p:cNvPr>
          <p:cNvGraphicFramePr>
            <a:graphicFrameLocks noGrp="1"/>
          </p:cNvGraphicFramePr>
          <p:nvPr>
            <p:extLst>
              <p:ext uri="{D42A27DB-BD31-4B8C-83A1-F6EECF244321}">
                <p14:modId xmlns:p14="http://schemas.microsoft.com/office/powerpoint/2010/main" val="3781251067"/>
              </p:ext>
            </p:extLst>
          </p:nvPr>
        </p:nvGraphicFramePr>
        <p:xfrm>
          <a:off x="2043632" y="3652294"/>
          <a:ext cx="5888256" cy="1416705"/>
        </p:xfrm>
        <a:graphic>
          <a:graphicData uri="http://schemas.openxmlformats.org/drawingml/2006/table">
            <a:tbl>
              <a:tblPr firstRow="1" bandRow="1">
                <a:tableStyleId>{7DF18680-E054-41AD-8BC1-D1AEF772440D}</a:tableStyleId>
              </a:tblPr>
              <a:tblGrid>
                <a:gridCol w="1472064">
                  <a:extLst>
                    <a:ext uri="{9D8B030D-6E8A-4147-A177-3AD203B41FA5}">
                      <a16:colId xmlns:a16="http://schemas.microsoft.com/office/drawing/2014/main" val="526245030"/>
                    </a:ext>
                  </a:extLst>
                </a:gridCol>
                <a:gridCol w="1472064">
                  <a:extLst>
                    <a:ext uri="{9D8B030D-6E8A-4147-A177-3AD203B41FA5}">
                      <a16:colId xmlns:a16="http://schemas.microsoft.com/office/drawing/2014/main" val="2989317555"/>
                    </a:ext>
                  </a:extLst>
                </a:gridCol>
                <a:gridCol w="1472064">
                  <a:extLst>
                    <a:ext uri="{9D8B030D-6E8A-4147-A177-3AD203B41FA5}">
                      <a16:colId xmlns:a16="http://schemas.microsoft.com/office/drawing/2014/main" val="449926147"/>
                    </a:ext>
                  </a:extLst>
                </a:gridCol>
                <a:gridCol w="1472064">
                  <a:extLst>
                    <a:ext uri="{9D8B030D-6E8A-4147-A177-3AD203B41FA5}">
                      <a16:colId xmlns:a16="http://schemas.microsoft.com/office/drawing/2014/main" val="1393172998"/>
                    </a:ext>
                  </a:extLst>
                </a:gridCol>
              </a:tblGrid>
              <a:tr h="283341">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姓名</a:t>
                      </a: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性别</a:t>
                      </a: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年龄</a:t>
                      </a: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薪水</a:t>
                      </a:r>
                    </a:p>
                  </a:txBody>
                  <a:tcPr marL="68580" marR="68580" marT="34290" marB="34290"/>
                </a:tc>
                <a:extLst>
                  <a:ext uri="{0D108BD9-81ED-4DB2-BD59-A6C34878D82A}">
                    <a16:rowId xmlns:a16="http://schemas.microsoft.com/office/drawing/2014/main" val="2065039888"/>
                  </a:ext>
                </a:extLst>
              </a:tr>
              <a:tr h="283341">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Alice</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18</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10</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extLst>
                  <a:ext uri="{0D108BD9-81ED-4DB2-BD59-A6C34878D82A}">
                    <a16:rowId xmlns:a16="http://schemas.microsoft.com/office/drawing/2014/main" val="3355352937"/>
                  </a:ext>
                </a:extLst>
              </a:tr>
              <a:tr h="283341">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Bob</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女</a:t>
                      </a: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22</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20</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extLst>
                  <a:ext uri="{0D108BD9-81ED-4DB2-BD59-A6C34878D82A}">
                    <a16:rowId xmlns:a16="http://schemas.microsoft.com/office/drawing/2014/main" val="668498335"/>
                  </a:ext>
                </a:extLst>
              </a:tr>
              <a:tr h="283341">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Cindy</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33</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30</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extLst>
                  <a:ext uri="{0D108BD9-81ED-4DB2-BD59-A6C34878D82A}">
                    <a16:rowId xmlns:a16="http://schemas.microsoft.com/office/drawing/2014/main" val="2910138445"/>
                  </a:ext>
                </a:extLst>
              </a:tr>
              <a:tr h="283341">
                <a:tc>
                  <a:txBody>
                    <a:bodyPr/>
                    <a:lstStyle/>
                    <a:p>
                      <a:pPr algn="ctr"/>
                      <a:r>
                        <a:rPr lang="en-US" altLang="zh-CN" sz="1200" dirty="0" err="1">
                          <a:latin typeface="Times New Roman" panose="02020603050405020304" pitchFamily="18" charset="0"/>
                          <a:ea typeface="SimSun" panose="02010600030101010101" pitchFamily="2" charset="-122"/>
                          <a:cs typeface="Times New Roman" panose="02020603050405020304" pitchFamily="18" charset="0"/>
                        </a:rPr>
                        <a:t>Divid</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男</a:t>
                      </a: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46</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tc>
                  <a:txBody>
                    <a:bodyPr/>
                    <a:lstStyle/>
                    <a:p>
                      <a:pPr algn="ct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40</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34290" marB="34290"/>
                </a:tc>
                <a:extLst>
                  <a:ext uri="{0D108BD9-81ED-4DB2-BD59-A6C34878D82A}">
                    <a16:rowId xmlns:a16="http://schemas.microsoft.com/office/drawing/2014/main" val="456715313"/>
                  </a:ext>
                </a:extLst>
              </a:tr>
            </a:tbl>
          </a:graphicData>
        </a:graphic>
      </p:graphicFrame>
      <p:sp>
        <p:nvSpPr>
          <p:cNvPr id="7" name="文本框 6">
            <a:extLst>
              <a:ext uri="{FF2B5EF4-FFF2-40B4-BE49-F238E27FC236}">
                <a16:creationId xmlns:a16="http://schemas.microsoft.com/office/drawing/2014/main" id="{00C10086-AC5D-A6EC-406C-5AFB119F7800}"/>
              </a:ext>
            </a:extLst>
          </p:cNvPr>
          <p:cNvSpPr txBox="1"/>
          <p:nvPr/>
        </p:nvSpPr>
        <p:spPr>
          <a:xfrm>
            <a:off x="1198293" y="2785003"/>
            <a:ext cx="7786681" cy="697820"/>
          </a:xfrm>
          <a:prstGeom prst="rect">
            <a:avLst/>
          </a:prstGeom>
          <a:noFill/>
          <a:ln w="19050">
            <a:solidFill>
              <a:srgbClr val="0070C0"/>
            </a:solidFill>
            <a:prstDash val="dash"/>
          </a:ln>
        </p:spPr>
        <p:txBody>
          <a:bodyPr wrap="square">
            <a:spAutoFit/>
          </a:bodyPr>
          <a:lstStyle/>
          <a:p>
            <a:pPr algn="just">
              <a:lnSpc>
                <a:spcPct val="15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考虑统计数据库中包含个人薪资信息的情况。人们可以相统计数据中发起查询来查询薪资总额（注意：数据库只返回统计结果，“姓名”“性别”“年龄”对查询者均不可见。）</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05C08E29-A5F5-36FC-2CD2-A02DF4AC2E9E}"/>
              </a:ext>
            </a:extLst>
          </p:cNvPr>
          <p:cNvSpPr txBox="1"/>
          <p:nvPr/>
        </p:nvSpPr>
        <p:spPr>
          <a:xfrm>
            <a:off x="1230193" y="5649197"/>
            <a:ext cx="6786756" cy="1020985"/>
          </a:xfrm>
          <a:prstGeom prst="rect">
            <a:avLst/>
          </a:prstGeom>
          <a:noFill/>
          <a:ln w="19050">
            <a:solidFill>
              <a:srgbClr val="0070C0"/>
            </a:solidFill>
            <a:prstDash val="dash"/>
          </a:ln>
        </p:spPr>
        <p:txBody>
          <a:bodyPr wrap="square">
            <a:spAutoFit/>
          </a:bodyPr>
          <a:lstStyle>
            <a:defPPr>
              <a:defRPr lang="en-US"/>
            </a:defPPr>
            <a:lvl1pPr algn="just">
              <a:lnSpc>
                <a:spcPct val="150000"/>
              </a:lnSpc>
              <a:defRPr sz="1600">
                <a:latin typeface="Times New Roman" panose="02020603050405020304" pitchFamily="18" charset="0"/>
                <a:ea typeface="SimSun" panose="02010600030101010101" pitchFamily="2" charset="-122"/>
                <a:cs typeface="Times New Roman" panose="02020603050405020304" pitchFamily="18" charset="0"/>
              </a:defRPr>
            </a:lvl1pPr>
          </a:lstStyle>
          <a:p>
            <a:r>
              <a:rPr lang="zh-CN" altLang="en-US" sz="1400" dirty="0"/>
              <a:t>考虑以下两个查询：</a:t>
            </a:r>
            <a:endParaRPr lang="en-US" altLang="zh-CN" sz="1400" dirty="0"/>
          </a:p>
          <a:p>
            <a:r>
              <a:rPr lang="en-US" altLang="zh-CN" sz="1400" dirty="0"/>
              <a:t>Q1:</a:t>
            </a:r>
            <a:r>
              <a:rPr lang="zh-CN" altLang="en-US" sz="1400" dirty="0"/>
              <a:t> 查询所有员工的薪资。</a:t>
            </a:r>
            <a:endParaRPr lang="en-US" altLang="zh-CN" sz="1400" dirty="0"/>
          </a:p>
          <a:p>
            <a:r>
              <a:rPr lang="en-US" altLang="zh-CN" sz="1400" dirty="0"/>
              <a:t>Q2:</a:t>
            </a:r>
            <a:r>
              <a:rPr lang="zh-CN" altLang="en-US" sz="1400" dirty="0"/>
              <a:t> 查询</a:t>
            </a:r>
            <a:r>
              <a:rPr lang="en-US" altLang="zh-CN" sz="1400" dirty="0"/>
              <a:t>35</a:t>
            </a:r>
            <a:r>
              <a:rPr lang="zh-CN" altLang="en-US" sz="1400" dirty="0"/>
              <a:t>岁以下员工的总薪资。</a:t>
            </a:r>
            <a:endParaRPr lang="en-US" altLang="zh-CN" sz="1400" dirty="0"/>
          </a:p>
        </p:txBody>
      </p:sp>
      <p:sp>
        <p:nvSpPr>
          <p:cNvPr id="15" name="右箭头 14">
            <a:extLst>
              <a:ext uri="{FF2B5EF4-FFF2-40B4-BE49-F238E27FC236}">
                <a16:creationId xmlns:a16="http://schemas.microsoft.com/office/drawing/2014/main" id="{478B8973-396E-6C4C-0C94-6CF20F0C5665}"/>
              </a:ext>
            </a:extLst>
          </p:cNvPr>
          <p:cNvSpPr/>
          <p:nvPr/>
        </p:nvSpPr>
        <p:spPr>
          <a:xfrm>
            <a:off x="2915830" y="5269479"/>
            <a:ext cx="6111676" cy="697820"/>
          </a:xfrm>
          <a:prstGeom prst="rightArrow">
            <a:avLst>
              <a:gd name="adj1" fmla="val 100000"/>
              <a:gd name="adj2" fmla="val 0"/>
            </a:avLst>
          </a:prstGeom>
          <a:solidFill>
            <a:schemeClr val="bg1"/>
          </a:solidFill>
          <a:ln w="19050">
            <a:solidFill>
              <a:srgbClr val="0070C0"/>
            </a:solidFill>
            <a:prstDash val="dash"/>
          </a:ln>
        </p:spPr>
        <p:txBody>
          <a:bodyPr wrap="square">
            <a:spAutoFit/>
          </a:bodyPr>
          <a:lstStyle/>
          <a:p>
            <a:pPr algn="just">
              <a:lnSpc>
                <a:spcPct val="15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如果攻击者先后执行这两个查询，</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Q1</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的返回结果为</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100</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Q2</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的返回结果为</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60</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如果攻击者拥有背景知识“只有</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David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年龄超过</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35</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”，会出现什么情况？</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12" name="组合 11">
            <a:extLst>
              <a:ext uri="{FF2B5EF4-FFF2-40B4-BE49-F238E27FC236}">
                <a16:creationId xmlns:a16="http://schemas.microsoft.com/office/drawing/2014/main" id="{D588D695-8EE4-C3F2-4E7D-119329B0CCE9}"/>
              </a:ext>
            </a:extLst>
          </p:cNvPr>
          <p:cNvGrpSpPr/>
          <p:nvPr/>
        </p:nvGrpSpPr>
        <p:grpSpPr>
          <a:xfrm>
            <a:off x="10634" y="797442"/>
            <a:ext cx="1079186" cy="6039293"/>
            <a:chOff x="10634" y="797442"/>
            <a:chExt cx="1079186" cy="6039293"/>
          </a:xfrm>
        </p:grpSpPr>
        <p:grpSp>
          <p:nvGrpSpPr>
            <p:cNvPr id="16" name="组合 15">
              <a:extLst>
                <a:ext uri="{FF2B5EF4-FFF2-40B4-BE49-F238E27FC236}">
                  <a16:creationId xmlns:a16="http://schemas.microsoft.com/office/drawing/2014/main" id="{71173F98-5D94-ECA7-A0E2-870185A146D6}"/>
                </a:ext>
              </a:extLst>
            </p:cNvPr>
            <p:cNvGrpSpPr/>
            <p:nvPr/>
          </p:nvGrpSpPr>
          <p:grpSpPr>
            <a:xfrm>
              <a:off x="10634" y="797442"/>
              <a:ext cx="1079186" cy="6039293"/>
              <a:chOff x="10634" y="797442"/>
              <a:chExt cx="1079186" cy="6039293"/>
            </a:xfrm>
          </p:grpSpPr>
          <p:grpSp>
            <p:nvGrpSpPr>
              <p:cNvPr id="18" name="组合 17">
                <a:extLst>
                  <a:ext uri="{FF2B5EF4-FFF2-40B4-BE49-F238E27FC236}">
                    <a16:creationId xmlns:a16="http://schemas.microsoft.com/office/drawing/2014/main" id="{6744D667-E478-775F-9F6D-CB0F4E425FCA}"/>
                  </a:ext>
                </a:extLst>
              </p:cNvPr>
              <p:cNvGrpSpPr/>
              <p:nvPr/>
            </p:nvGrpSpPr>
            <p:grpSpPr>
              <a:xfrm>
                <a:off x="10634" y="797442"/>
                <a:ext cx="1079186" cy="6039293"/>
                <a:chOff x="10634" y="797442"/>
                <a:chExt cx="1079186" cy="6039293"/>
              </a:xfrm>
            </p:grpSpPr>
            <p:sp>
              <p:nvSpPr>
                <p:cNvPr id="20" name="矩形 19">
                  <a:extLst>
                    <a:ext uri="{FF2B5EF4-FFF2-40B4-BE49-F238E27FC236}">
                      <a16:creationId xmlns:a16="http://schemas.microsoft.com/office/drawing/2014/main" id="{AFD89E73-B6AA-C5FD-1A9A-BFDDC76BDB71}"/>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 name="矩形 20">
                  <a:extLst>
                    <a:ext uri="{FF2B5EF4-FFF2-40B4-BE49-F238E27FC236}">
                      <a16:creationId xmlns:a16="http://schemas.microsoft.com/office/drawing/2014/main" id="{CCD90265-0188-233F-A512-EC68ADB22F2F}"/>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22" name="矩形 21">
                  <a:extLst>
                    <a:ext uri="{FF2B5EF4-FFF2-40B4-BE49-F238E27FC236}">
                      <a16:creationId xmlns:a16="http://schemas.microsoft.com/office/drawing/2014/main" id="{A1DD9B55-0624-29ED-147A-9D55901A83DE}"/>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23" name="矩形 22">
                  <a:extLst>
                    <a:ext uri="{FF2B5EF4-FFF2-40B4-BE49-F238E27FC236}">
                      <a16:creationId xmlns:a16="http://schemas.microsoft.com/office/drawing/2014/main" id="{C06AE750-7B99-2133-FB45-DA715A8C5C60}"/>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4" name="矩形 23">
                  <a:extLst>
                    <a:ext uri="{FF2B5EF4-FFF2-40B4-BE49-F238E27FC236}">
                      <a16:creationId xmlns:a16="http://schemas.microsoft.com/office/drawing/2014/main" id="{14E8FC60-CA69-B397-A8F2-3293209733D0}"/>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00" dirty="0">
                      <a:solidFill>
                        <a:schemeClr val="bg1">
                          <a:lumMod val="65000"/>
                        </a:schemeClr>
                      </a:solidFill>
                      <a:latin typeface="SimHei" panose="02010609060101010101" pitchFamily="49" charset="-122"/>
                      <a:ea typeface="SimHei" panose="02010609060101010101" pitchFamily="49" charset="-122"/>
                    </a:rPr>
                    <a:t>K-</a:t>
                  </a:r>
                  <a:r>
                    <a:rPr kumimoji="1" lang="zh-CN" altLang="en-US" sz="150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00" dirty="0">
                      <a:solidFill>
                        <a:srgbClr val="C00000"/>
                      </a:solidFill>
                      <a:latin typeface="SimHei" panose="02010609060101010101" pitchFamily="49" charset="-122"/>
                      <a:ea typeface="SimHei" panose="02010609060101010101" pitchFamily="49" charset="-122"/>
                    </a:rPr>
                    <a:t>差分隐私</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chemeClr val="bg1">
                          <a:lumMod val="65000"/>
                        </a:schemeClr>
                      </a:solidFill>
                      <a:latin typeface="SimHei" panose="02010609060101010101" pitchFamily="49" charset="-122"/>
                      <a:ea typeface="SimHei" panose="02010609060101010101" pitchFamily="49" charset="-122"/>
                    </a:rPr>
                    <a:t>图数据</a:t>
                  </a:r>
                </a:p>
              </p:txBody>
            </p:sp>
          </p:grpSp>
          <p:sp>
            <p:nvSpPr>
              <p:cNvPr id="19" name="矩形 18">
                <a:extLst>
                  <a:ext uri="{FF2B5EF4-FFF2-40B4-BE49-F238E27FC236}">
                    <a16:creationId xmlns:a16="http://schemas.microsoft.com/office/drawing/2014/main" id="{93B3B5CA-6617-4F27-7134-30399C4F7326}"/>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7" name="直线连接符 9">
              <a:extLst>
                <a:ext uri="{FF2B5EF4-FFF2-40B4-BE49-F238E27FC236}">
                  <a16:creationId xmlns:a16="http://schemas.microsoft.com/office/drawing/2014/main" id="{B324AF54-73C9-3B96-4FD4-67E879365839}"/>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406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bg/>
                                          </p:spTgt>
                                        </p:tgtEl>
                                        <p:attrNameLst>
                                          <p:attrName>style.visibility</p:attrName>
                                        </p:attrNameLst>
                                      </p:cBhvr>
                                      <p:to>
                                        <p:strVal val="visible"/>
                                      </p:to>
                                    </p:set>
                                    <p:animEffect transition="in" filter="fade">
                                      <p:cBhvr>
                                        <p:cTn id="20" dur="500"/>
                                        <p:tgtEl>
                                          <p:spTgt spid="7">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bg/>
                                          </p:spTgt>
                                        </p:tgtEl>
                                        <p:attrNameLst>
                                          <p:attrName>style.visibility</p:attrName>
                                        </p:attrNameLst>
                                      </p:cBhvr>
                                      <p:to>
                                        <p:strVal val="visible"/>
                                      </p:to>
                                    </p:set>
                                    <p:animEffect transition="in" filter="fade">
                                      <p:cBhvr>
                                        <p:cTn id="30" dur="500"/>
                                        <p:tgtEl>
                                          <p:spTgt spid="14">
                                            <p:bg/>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fade">
                                      <p:cBhvr>
                                        <p:cTn id="40" dur="500"/>
                                        <p:tgtEl>
                                          <p:spTgt spid="1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xEl>
                                              <p:pRg st="2" end="2"/>
                                            </p:txEl>
                                          </p:spTgt>
                                        </p:tgtEl>
                                        <p:attrNameLst>
                                          <p:attrName>style.visibility</p:attrName>
                                        </p:attrNameLst>
                                      </p:cBhvr>
                                      <p:to>
                                        <p:strVal val="visible"/>
                                      </p:to>
                                    </p:set>
                                    <p:animEffect transition="in" filter="fade">
                                      <p:cBhvr>
                                        <p:cTn id="45" dur="500"/>
                                        <p:tgtEl>
                                          <p:spTgt spid="1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 grpId="0" uiExpand="1" build="p" animBg="1"/>
      <p:bldP spid="14" grpId="0" uiExpand="1" build="p"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55490B4-BB02-63A5-16DA-F46F8C43B963}"/>
              </a:ext>
            </a:extLst>
          </p:cNvPr>
          <p:cNvSpPr/>
          <p:nvPr/>
        </p:nvSpPr>
        <p:spPr>
          <a:xfrm>
            <a:off x="1272724" y="1265274"/>
            <a:ext cx="7786681" cy="1553467"/>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图数据</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是半结构化数据，能够准确表示事物之间的联系，因此许多场景下的数据都可以形式化为图数据。图数据不仅能够表示个体的属性信息（如用户的姓名、年龄、学历等），还能够表示个体与个体之间的</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关联关系</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。基于这些关联关系，我们很有可能可以挖掘出更深层次的个体属性。</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圆角矩形 2">
            <a:extLst>
              <a:ext uri="{FF2B5EF4-FFF2-40B4-BE49-F238E27FC236}">
                <a16:creationId xmlns:a16="http://schemas.microsoft.com/office/drawing/2014/main" id="{E472C9D4-BF56-02DB-11E0-601F1FBFF113}"/>
              </a:ext>
            </a:extLst>
          </p:cNvPr>
          <p:cNvSpPr/>
          <p:nvPr/>
        </p:nvSpPr>
        <p:spPr>
          <a:xfrm>
            <a:off x="1150269" y="935663"/>
            <a:ext cx="1784318" cy="445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图数据隐私保护</a:t>
            </a:r>
          </a:p>
        </p:txBody>
      </p:sp>
      <p:pic>
        <p:nvPicPr>
          <p:cNvPr id="16" name="图片 15">
            <a:extLst>
              <a:ext uri="{FF2B5EF4-FFF2-40B4-BE49-F238E27FC236}">
                <a16:creationId xmlns:a16="http://schemas.microsoft.com/office/drawing/2014/main" id="{63A53B53-7C6B-77BE-3C24-077A217334BB}"/>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256844" y="3271813"/>
            <a:ext cx="2867291" cy="3028289"/>
          </a:xfrm>
          <a:prstGeom prst="rect">
            <a:avLst/>
          </a:prstGeom>
        </p:spPr>
      </p:pic>
      <p:sp>
        <p:nvSpPr>
          <p:cNvPr id="17" name="文本框 16">
            <a:extLst>
              <a:ext uri="{FF2B5EF4-FFF2-40B4-BE49-F238E27FC236}">
                <a16:creationId xmlns:a16="http://schemas.microsoft.com/office/drawing/2014/main" id="{CB5BB667-64B0-124F-1D2B-D59A2B2B44C9}"/>
              </a:ext>
            </a:extLst>
          </p:cNvPr>
          <p:cNvSpPr txBox="1"/>
          <p:nvPr/>
        </p:nvSpPr>
        <p:spPr>
          <a:xfrm>
            <a:off x="4310796" y="2945321"/>
            <a:ext cx="4658661" cy="3738909"/>
          </a:xfrm>
          <a:prstGeom prst="rect">
            <a:avLst/>
          </a:prstGeom>
          <a:noFill/>
          <a:ln w="19050">
            <a:solidFill>
              <a:schemeClr val="accent1"/>
            </a:solidFill>
            <a:prstDash val="dash"/>
          </a:ln>
        </p:spPr>
        <p:txBody>
          <a:bodyPr wrap="square">
            <a:spAutoFit/>
          </a:bodyPr>
          <a:lstStyle/>
          <a:p>
            <a:pPr algn="just">
              <a:lnSpc>
                <a:spcPct val="150000"/>
              </a:lnSpc>
            </a:pP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Alice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与多位肝癌方面的专家保持着密切的社交关系，而她自己又不是医学方面的专业人士，那么很有可能</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Alice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本人或她的亲属患有相关方面的疾病。针对图数据的挖掘可以帮助我们获知某些实体的额外的属性、或特定实体在特定群组中的重要性。但如果这类技术被滥用，带来的隐私泄露风险也是非常可怕的。</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Alice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可能并不希望医生之外的人获知她或亲属的病情，如果有人通过社交网络中的社交关系挖掘出病情相关的信息，则可认为是</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Alice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的隐私被泄露了。</a:t>
            </a:r>
          </a:p>
        </p:txBody>
      </p:sp>
      <p:grpSp>
        <p:nvGrpSpPr>
          <p:cNvPr id="4" name="组合 3">
            <a:extLst>
              <a:ext uri="{FF2B5EF4-FFF2-40B4-BE49-F238E27FC236}">
                <a16:creationId xmlns:a16="http://schemas.microsoft.com/office/drawing/2014/main" id="{A24633E3-3262-C66E-839A-14EA24613B5D}"/>
              </a:ext>
            </a:extLst>
          </p:cNvPr>
          <p:cNvGrpSpPr/>
          <p:nvPr/>
        </p:nvGrpSpPr>
        <p:grpSpPr>
          <a:xfrm>
            <a:off x="10634" y="797442"/>
            <a:ext cx="1079186" cy="6039293"/>
            <a:chOff x="10634" y="797442"/>
            <a:chExt cx="1079186" cy="6039293"/>
          </a:xfrm>
        </p:grpSpPr>
        <p:grpSp>
          <p:nvGrpSpPr>
            <p:cNvPr id="7" name="组合 6">
              <a:extLst>
                <a:ext uri="{FF2B5EF4-FFF2-40B4-BE49-F238E27FC236}">
                  <a16:creationId xmlns:a16="http://schemas.microsoft.com/office/drawing/2014/main" id="{A8016C69-801F-C8C3-49B7-12B21F0D630B}"/>
                </a:ext>
              </a:extLst>
            </p:cNvPr>
            <p:cNvGrpSpPr/>
            <p:nvPr/>
          </p:nvGrpSpPr>
          <p:grpSpPr>
            <a:xfrm>
              <a:off x="10634" y="797442"/>
              <a:ext cx="1079186" cy="6039293"/>
              <a:chOff x="10634" y="797442"/>
              <a:chExt cx="1079186" cy="6039293"/>
            </a:xfrm>
          </p:grpSpPr>
          <p:grpSp>
            <p:nvGrpSpPr>
              <p:cNvPr id="14" name="组合 13">
                <a:extLst>
                  <a:ext uri="{FF2B5EF4-FFF2-40B4-BE49-F238E27FC236}">
                    <a16:creationId xmlns:a16="http://schemas.microsoft.com/office/drawing/2014/main" id="{ED8F1AB1-129D-C9F1-30EC-AC50511BE1F9}"/>
                  </a:ext>
                </a:extLst>
              </p:cNvPr>
              <p:cNvGrpSpPr/>
              <p:nvPr/>
            </p:nvGrpSpPr>
            <p:grpSpPr>
              <a:xfrm>
                <a:off x="10634" y="797442"/>
                <a:ext cx="1079186" cy="6039293"/>
                <a:chOff x="10634" y="797442"/>
                <a:chExt cx="1079186" cy="6039293"/>
              </a:xfrm>
            </p:grpSpPr>
            <p:sp>
              <p:nvSpPr>
                <p:cNvPr id="18" name="矩形 17">
                  <a:extLst>
                    <a:ext uri="{FF2B5EF4-FFF2-40B4-BE49-F238E27FC236}">
                      <a16:creationId xmlns:a16="http://schemas.microsoft.com/office/drawing/2014/main" id="{24BA5E7F-DE97-A120-A2FB-C9E580882012}"/>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矩形 18">
                  <a:extLst>
                    <a:ext uri="{FF2B5EF4-FFF2-40B4-BE49-F238E27FC236}">
                      <a16:creationId xmlns:a16="http://schemas.microsoft.com/office/drawing/2014/main" id="{9A361DC2-1DB3-BC69-69E1-84F174413221}"/>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20" name="矩形 19">
                  <a:extLst>
                    <a:ext uri="{FF2B5EF4-FFF2-40B4-BE49-F238E27FC236}">
                      <a16:creationId xmlns:a16="http://schemas.microsoft.com/office/drawing/2014/main" id="{D6D898F7-E87A-86D0-3AD0-3668684835D9}"/>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21" name="矩形 20">
                  <a:extLst>
                    <a:ext uri="{FF2B5EF4-FFF2-40B4-BE49-F238E27FC236}">
                      <a16:creationId xmlns:a16="http://schemas.microsoft.com/office/drawing/2014/main" id="{FF1DFE74-6F10-28C2-7B25-43CC40964E7D}"/>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2" name="矩形 21">
                  <a:extLst>
                    <a:ext uri="{FF2B5EF4-FFF2-40B4-BE49-F238E27FC236}">
                      <a16:creationId xmlns:a16="http://schemas.microsoft.com/office/drawing/2014/main" id="{266181D3-8AD9-AE1C-458C-E845609D4677}"/>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00" dirty="0">
                      <a:solidFill>
                        <a:schemeClr val="bg1">
                          <a:lumMod val="65000"/>
                        </a:schemeClr>
                      </a:solidFill>
                      <a:latin typeface="SimHei" panose="02010609060101010101" pitchFamily="49" charset="-122"/>
                      <a:ea typeface="SimHei" panose="02010609060101010101" pitchFamily="49" charset="-122"/>
                    </a:rPr>
                    <a:t>K-</a:t>
                  </a:r>
                  <a:r>
                    <a:rPr kumimoji="1" lang="zh-CN" altLang="en-US" sz="150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图数据</a:t>
                  </a:r>
                </a:p>
              </p:txBody>
            </p:sp>
          </p:grpSp>
          <p:sp>
            <p:nvSpPr>
              <p:cNvPr id="15" name="矩形 14">
                <a:extLst>
                  <a:ext uri="{FF2B5EF4-FFF2-40B4-BE49-F238E27FC236}">
                    <a16:creationId xmlns:a16="http://schemas.microsoft.com/office/drawing/2014/main" id="{A2C294B2-2F21-0575-7ADB-911B9AE2C283}"/>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12" name="直线连接符 9">
              <a:extLst>
                <a:ext uri="{FF2B5EF4-FFF2-40B4-BE49-F238E27FC236}">
                  <a16:creationId xmlns:a16="http://schemas.microsoft.com/office/drawing/2014/main" id="{02242D4E-3057-C379-66A0-307184461A33}"/>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23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A2BD41B-9088-B66D-F423-EFF86462996B}"/>
              </a:ext>
            </a:extLst>
          </p:cNvPr>
          <p:cNvPicPr>
            <a:picLocks noChangeAspect="1"/>
          </p:cNvPicPr>
          <p:nvPr/>
        </p:nvPicPr>
        <p:blipFill>
          <a:blip r:embed="rId3"/>
          <a:stretch>
            <a:fillRect/>
          </a:stretch>
        </p:blipFill>
        <p:spPr>
          <a:xfrm>
            <a:off x="1120919" y="1231736"/>
            <a:ext cx="7939299" cy="4796926"/>
          </a:xfrm>
          <a:prstGeom prst="rect">
            <a:avLst/>
          </a:prstGeom>
        </p:spPr>
      </p:pic>
      <p:grpSp>
        <p:nvGrpSpPr>
          <p:cNvPr id="2" name="组合 1">
            <a:extLst>
              <a:ext uri="{FF2B5EF4-FFF2-40B4-BE49-F238E27FC236}">
                <a16:creationId xmlns:a16="http://schemas.microsoft.com/office/drawing/2014/main" id="{07EB1A2A-4876-857F-9F6F-C81104C8F2EF}"/>
              </a:ext>
            </a:extLst>
          </p:cNvPr>
          <p:cNvGrpSpPr/>
          <p:nvPr/>
        </p:nvGrpSpPr>
        <p:grpSpPr>
          <a:xfrm>
            <a:off x="10634" y="797442"/>
            <a:ext cx="1079186" cy="6039293"/>
            <a:chOff x="10634" y="797442"/>
            <a:chExt cx="1079186" cy="6039293"/>
          </a:xfrm>
        </p:grpSpPr>
        <p:grpSp>
          <p:nvGrpSpPr>
            <p:cNvPr id="3" name="组合 2">
              <a:extLst>
                <a:ext uri="{FF2B5EF4-FFF2-40B4-BE49-F238E27FC236}">
                  <a16:creationId xmlns:a16="http://schemas.microsoft.com/office/drawing/2014/main" id="{D424D313-BA10-7FC0-E093-52F5838F2613}"/>
                </a:ext>
              </a:extLst>
            </p:cNvPr>
            <p:cNvGrpSpPr/>
            <p:nvPr/>
          </p:nvGrpSpPr>
          <p:grpSpPr>
            <a:xfrm>
              <a:off x="10634" y="797442"/>
              <a:ext cx="1079186" cy="6039293"/>
              <a:chOff x="10634" y="797442"/>
              <a:chExt cx="1079186" cy="6039293"/>
            </a:xfrm>
          </p:grpSpPr>
          <p:grpSp>
            <p:nvGrpSpPr>
              <p:cNvPr id="12" name="组合 11">
                <a:extLst>
                  <a:ext uri="{FF2B5EF4-FFF2-40B4-BE49-F238E27FC236}">
                    <a16:creationId xmlns:a16="http://schemas.microsoft.com/office/drawing/2014/main" id="{37D5F694-BDC1-4280-31DC-86E07CB332AD}"/>
                  </a:ext>
                </a:extLst>
              </p:cNvPr>
              <p:cNvGrpSpPr/>
              <p:nvPr/>
            </p:nvGrpSpPr>
            <p:grpSpPr>
              <a:xfrm>
                <a:off x="10634" y="797442"/>
                <a:ext cx="1079186" cy="6039293"/>
                <a:chOff x="10634" y="797442"/>
                <a:chExt cx="1079186" cy="6039293"/>
              </a:xfrm>
            </p:grpSpPr>
            <p:sp>
              <p:nvSpPr>
                <p:cNvPr id="15" name="矩形 14">
                  <a:extLst>
                    <a:ext uri="{FF2B5EF4-FFF2-40B4-BE49-F238E27FC236}">
                      <a16:creationId xmlns:a16="http://schemas.microsoft.com/office/drawing/2014/main" id="{33F895C8-BF26-ADA2-1183-4C67577DF8B2}"/>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矩形 15">
                  <a:extLst>
                    <a:ext uri="{FF2B5EF4-FFF2-40B4-BE49-F238E27FC236}">
                      <a16:creationId xmlns:a16="http://schemas.microsoft.com/office/drawing/2014/main" id="{87D846ED-33C5-E82C-924E-56FC04910611}"/>
                    </a:ext>
                  </a:extLst>
                </p:cNvPr>
                <p:cNvSpPr/>
                <p:nvPr/>
              </p:nvSpPr>
              <p:spPr>
                <a:xfrm>
                  <a:off x="52366" y="191157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17" name="矩形 16">
                  <a:extLst>
                    <a:ext uri="{FF2B5EF4-FFF2-40B4-BE49-F238E27FC236}">
                      <a16:creationId xmlns:a16="http://schemas.microsoft.com/office/drawing/2014/main" id="{BF5F9725-D682-3C7E-A75F-A383146C3074}"/>
                    </a:ext>
                  </a:extLst>
                </p:cNvPr>
                <p:cNvSpPr/>
                <p:nvPr/>
              </p:nvSpPr>
              <p:spPr>
                <a:xfrm>
                  <a:off x="40791" y="281874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sp>
              <p:nvSpPr>
                <p:cNvPr id="18" name="矩形 17">
                  <a:extLst>
                    <a:ext uri="{FF2B5EF4-FFF2-40B4-BE49-F238E27FC236}">
                      <a16:creationId xmlns:a16="http://schemas.microsoft.com/office/drawing/2014/main" id="{0F509330-6769-6389-9B82-C314F0D13E78}"/>
                    </a:ext>
                  </a:extLst>
                </p:cNvPr>
                <p:cNvSpPr/>
                <p:nvPr/>
              </p:nvSpPr>
              <p:spPr>
                <a:xfrm>
                  <a:off x="43394" y="3698460"/>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19" name="矩形 18">
                  <a:extLst>
                    <a:ext uri="{FF2B5EF4-FFF2-40B4-BE49-F238E27FC236}">
                      <a16:creationId xmlns:a16="http://schemas.microsoft.com/office/drawing/2014/main" id="{DE8BEC14-2F7B-F12D-3FE4-420DE11B071F}"/>
                    </a:ext>
                  </a:extLst>
                </p:cNvPr>
                <p:cNvSpPr/>
                <p:nvPr/>
              </p:nvSpPr>
              <p:spPr>
                <a:xfrm>
                  <a:off x="52366" y="4512465"/>
                  <a:ext cx="999651" cy="2079717"/>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rgbClr val="C00000"/>
                      </a:solidFill>
                      <a:latin typeface="SimHei" panose="02010609060101010101" pitchFamily="49" charset="-122"/>
                      <a:ea typeface="SimHei" panose="02010609060101010101" pitchFamily="49" charset="-122"/>
                    </a:rPr>
                    <a:t>隐私保护</a:t>
                  </a:r>
                  <a:endParaRPr kumimoji="1" lang="en-US" altLang="zh-CN" sz="1600" dirty="0">
                    <a:solidFill>
                      <a:srgbClr val="C00000"/>
                    </a:solidFill>
                    <a:latin typeface="SimHei" panose="02010609060101010101" pitchFamily="49" charset="-122"/>
                    <a:ea typeface="SimHei" panose="02010609060101010101" pitchFamily="49" charset="-122"/>
                  </a:endParaRPr>
                </a:p>
                <a:p>
                  <a:pPr algn="ct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概念</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600" dirty="0">
                      <a:solidFill>
                        <a:schemeClr val="bg1">
                          <a:lumMod val="65000"/>
                        </a:schemeClr>
                      </a:solidFill>
                      <a:latin typeface="SimHei" panose="02010609060101010101" pitchFamily="49" charset="-122"/>
                      <a:ea typeface="SimHei" panose="02010609060101010101" pitchFamily="49" charset="-122"/>
                    </a:rPr>
                    <a:t>数据脱敏</a:t>
                  </a:r>
                  <a:endParaRPr kumimoji="1" lang="en-US" altLang="zh-CN" sz="16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en-US" altLang="zh-CN" sz="1500" dirty="0">
                      <a:solidFill>
                        <a:schemeClr val="bg1">
                          <a:lumMod val="65000"/>
                        </a:schemeClr>
                      </a:solidFill>
                      <a:latin typeface="SimHei" panose="02010609060101010101" pitchFamily="49" charset="-122"/>
                      <a:ea typeface="SimHei" panose="02010609060101010101" pitchFamily="49" charset="-122"/>
                    </a:rPr>
                    <a:t>K-</a:t>
                  </a:r>
                  <a:r>
                    <a:rPr kumimoji="1" lang="zh-CN" altLang="en-US" sz="1500" dirty="0">
                      <a:solidFill>
                        <a:schemeClr val="bg1">
                          <a:lumMod val="65000"/>
                        </a:schemeClr>
                      </a:solidFill>
                      <a:latin typeface="SimHei" panose="02010609060101010101" pitchFamily="49" charset="-122"/>
                      <a:ea typeface="SimHei" panose="02010609060101010101" pitchFamily="49" charset="-122"/>
                    </a:rPr>
                    <a:t>匿名</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差分隐私</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ts val="2200"/>
                    </a:lnSpc>
                  </a:pPr>
                  <a:r>
                    <a:rPr kumimoji="1" lang="zh-CN" altLang="en-US" sz="1550" dirty="0">
                      <a:solidFill>
                        <a:srgbClr val="C00000"/>
                      </a:solidFill>
                      <a:latin typeface="SimHei" panose="02010609060101010101" pitchFamily="49" charset="-122"/>
                      <a:ea typeface="SimHei" panose="02010609060101010101" pitchFamily="49" charset="-122"/>
                    </a:rPr>
                    <a:t>图数据</a:t>
                  </a:r>
                </a:p>
              </p:txBody>
            </p:sp>
          </p:grpSp>
          <p:sp>
            <p:nvSpPr>
              <p:cNvPr id="14" name="矩形 13">
                <a:extLst>
                  <a:ext uri="{FF2B5EF4-FFF2-40B4-BE49-F238E27FC236}">
                    <a16:creationId xmlns:a16="http://schemas.microsoft.com/office/drawing/2014/main" id="{9EB150A9-8E8D-D6A0-A5CF-7D882592CC13}"/>
                  </a:ext>
                </a:extLst>
              </p:cNvPr>
              <p:cNvSpPr/>
              <p:nvPr/>
            </p:nvSpPr>
            <p:spPr>
              <a:xfrm>
                <a:off x="40791" y="104313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grpSp>
        <p:cxnSp>
          <p:nvCxnSpPr>
            <p:cNvPr id="7" name="直线连接符 9">
              <a:extLst>
                <a:ext uri="{FF2B5EF4-FFF2-40B4-BE49-F238E27FC236}">
                  <a16:creationId xmlns:a16="http://schemas.microsoft.com/office/drawing/2014/main" id="{2FB86F99-4492-B0E9-E8DF-DFF238C8170A}"/>
                </a:ext>
              </a:extLst>
            </p:cNvPr>
            <p:cNvCxnSpPr>
              <a:cxnSpLocks/>
            </p:cNvCxnSpPr>
            <p:nvPr/>
          </p:nvCxnSpPr>
          <p:spPr>
            <a:xfrm>
              <a:off x="148857" y="5003654"/>
              <a:ext cx="828733"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553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D529072-8DB8-49EA-3A09-8A1072B9BEF2}"/>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496751" y="1041607"/>
            <a:ext cx="5498932" cy="5408785"/>
          </a:xfrm>
          <a:prstGeom prst="rect">
            <a:avLst/>
          </a:prstGeom>
        </p:spPr>
      </p:pic>
      <p:grpSp>
        <p:nvGrpSpPr>
          <p:cNvPr id="21" name="组合 20">
            <a:extLst>
              <a:ext uri="{FF2B5EF4-FFF2-40B4-BE49-F238E27FC236}">
                <a16:creationId xmlns:a16="http://schemas.microsoft.com/office/drawing/2014/main" id="{1336046E-6232-E5D6-2088-9DDFF64BB87D}"/>
              </a:ext>
            </a:extLst>
          </p:cNvPr>
          <p:cNvGrpSpPr/>
          <p:nvPr/>
        </p:nvGrpSpPr>
        <p:grpSpPr>
          <a:xfrm>
            <a:off x="10634" y="797442"/>
            <a:ext cx="1079186" cy="6039293"/>
            <a:chOff x="10634" y="797442"/>
            <a:chExt cx="1079186" cy="6039293"/>
          </a:xfrm>
        </p:grpSpPr>
        <p:sp>
          <p:nvSpPr>
            <p:cNvPr id="22" name="矩形 21">
              <a:extLst>
                <a:ext uri="{FF2B5EF4-FFF2-40B4-BE49-F238E27FC236}">
                  <a16:creationId xmlns:a16="http://schemas.microsoft.com/office/drawing/2014/main" id="{2954D8A1-2B1F-EB8C-FA37-74DE7B2A5898}"/>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3" name="矩形 22">
              <a:extLst>
                <a:ext uri="{FF2B5EF4-FFF2-40B4-BE49-F238E27FC236}">
                  <a16:creationId xmlns:a16="http://schemas.microsoft.com/office/drawing/2014/main" id="{0D863850-E7D7-B7F2-285E-72B2742340D0}"/>
                </a:ext>
              </a:extLst>
            </p:cNvPr>
            <p:cNvSpPr/>
            <p:nvPr/>
          </p:nvSpPr>
          <p:spPr>
            <a:xfrm>
              <a:off x="51425" y="1245178"/>
              <a:ext cx="995206"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spcBef>
                  <a:spcPts val="600"/>
                </a:spcBef>
              </a:pPr>
              <a:r>
                <a:rPr kumimoji="1" lang="zh-CN" altLang="en-US" dirty="0">
                  <a:solidFill>
                    <a:srgbClr val="C00000"/>
                  </a:solidFill>
                  <a:latin typeface="SimHei" panose="02010609060101010101" pitchFamily="49" charset="-122"/>
                  <a:ea typeface="SimHei" panose="02010609060101010101" pitchFamily="49" charset="-122"/>
                </a:rPr>
                <a:t>概 述</a:t>
              </a:r>
              <a:endParaRPr kumimoji="1" lang="en-US" altLang="zh-CN" dirty="0">
                <a:solidFill>
                  <a:srgbClr val="C00000"/>
                </a:solidFill>
                <a:latin typeface="SimHei" panose="02010609060101010101" pitchFamily="49" charset="-122"/>
                <a:ea typeface="SimHei" panose="02010609060101010101" pitchFamily="49" charset="-122"/>
              </a:endParaRPr>
            </a:p>
            <a:p>
              <a:pPr algn="ctr">
                <a:lnSpc>
                  <a:spcPct val="150000"/>
                </a:lnSpc>
                <a:spcBef>
                  <a:spcPts val="1200"/>
                </a:spcBef>
              </a:pPr>
              <a:r>
                <a:rPr kumimoji="1" lang="zh-CN" altLang="en-US" sz="1500" dirty="0">
                  <a:solidFill>
                    <a:schemeClr val="bg1">
                      <a:lumMod val="65000"/>
                    </a:schemeClr>
                  </a:solidFill>
                  <a:latin typeface="SimHei" panose="02010609060101010101" pitchFamily="49" charset="-122"/>
                  <a:ea typeface="SimHei" panose="02010609060101010101" pitchFamily="49" charset="-122"/>
                </a:rPr>
                <a:t>概 念</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生命周期</a:t>
              </a:r>
            </a:p>
          </p:txBody>
        </p:sp>
        <p:sp>
          <p:nvSpPr>
            <p:cNvPr id="24" name="矩形 23">
              <a:extLst>
                <a:ext uri="{FF2B5EF4-FFF2-40B4-BE49-F238E27FC236}">
                  <a16:creationId xmlns:a16="http://schemas.microsoft.com/office/drawing/2014/main" id="{49CFA4A6-642B-7791-7D90-4316E1A6DB63}"/>
                </a:ext>
              </a:extLst>
            </p:cNvPr>
            <p:cNvSpPr/>
            <p:nvPr/>
          </p:nvSpPr>
          <p:spPr>
            <a:xfrm>
              <a:off x="52366" y="323002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存储传输</a:t>
              </a:r>
            </a:p>
          </p:txBody>
        </p:sp>
        <p:sp>
          <p:nvSpPr>
            <p:cNvPr id="25" name="矩形 24">
              <a:extLst>
                <a:ext uri="{FF2B5EF4-FFF2-40B4-BE49-F238E27FC236}">
                  <a16:creationId xmlns:a16="http://schemas.microsoft.com/office/drawing/2014/main" id="{DD65328B-E88E-9606-D2CF-95C6840B14A1}"/>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26" name="直线连接符 9">
              <a:extLst>
                <a:ext uri="{FF2B5EF4-FFF2-40B4-BE49-F238E27FC236}">
                  <a16:creationId xmlns:a16="http://schemas.microsoft.com/office/drawing/2014/main" id="{EBFA6196-85CF-1B74-51BE-83C8F46CE006}"/>
                </a:ext>
              </a:extLst>
            </p:cNvPr>
            <p:cNvCxnSpPr>
              <a:cxnSpLocks/>
            </p:cNvCxnSpPr>
            <p:nvPr/>
          </p:nvCxnSpPr>
          <p:spPr>
            <a:xfrm>
              <a:off x="188843" y="1985004"/>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5C6ED6B6-3B7E-3D0E-3C0E-402AA1BD1DB1}"/>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8" name="矩形 27">
              <a:extLst>
                <a:ext uri="{FF2B5EF4-FFF2-40B4-BE49-F238E27FC236}">
                  <a16:creationId xmlns:a16="http://schemas.microsoft.com/office/drawing/2014/main" id="{93F42AC5-6330-C7CE-E759-6D17A1401FCC}"/>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600" dirty="0">
                  <a:solidFill>
                    <a:schemeClr val="bg1">
                      <a:lumMod val="65000"/>
                    </a:schemeClr>
                  </a:solidFill>
                  <a:latin typeface="SimHei" panose="02010609060101010101" pitchFamily="49" charset="-122"/>
                  <a:ea typeface="SimHei" panose="02010609060101010101" pitchFamily="49" charset="-122"/>
                </a:rPr>
                <a:t>隐私保护</a:t>
              </a:r>
            </a:p>
          </p:txBody>
        </p:sp>
      </p:grpSp>
    </p:spTree>
    <p:extLst>
      <p:ext uri="{BB962C8B-B14F-4D97-AF65-F5344CB8AC3E}">
        <p14:creationId xmlns:p14="http://schemas.microsoft.com/office/powerpoint/2010/main" val="168213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6482DAD3-7D43-A651-6F8A-DB6B901FEBF5}"/>
              </a:ext>
            </a:extLst>
          </p:cNvPr>
          <p:cNvSpPr/>
          <p:nvPr/>
        </p:nvSpPr>
        <p:spPr>
          <a:xfrm>
            <a:off x="1251458" y="1222749"/>
            <a:ext cx="7786681" cy="2243469"/>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5000"/>
              </a:lnSpc>
            </a:pPr>
            <a:r>
              <a:rPr lang="zh-CN" altLang="en-US" sz="1700" b="1" dirty="0">
                <a:solidFill>
                  <a:srgbClr val="C00000"/>
                </a:solidFill>
                <a:latin typeface="SimSun" panose="02010600030101010101" pitchFamily="2" charset="-122"/>
                <a:ea typeface="SimSun" panose="02010600030101010101" pitchFamily="2" charset="-122"/>
              </a:rPr>
              <a:t>加密</a:t>
            </a:r>
            <a:r>
              <a:rPr lang="zh-CN" altLang="en-US" sz="1700" dirty="0">
                <a:solidFill>
                  <a:schemeClr val="tx1"/>
                </a:solidFill>
                <a:latin typeface="SimSun" panose="02010600030101010101" pitchFamily="2" charset="-122"/>
                <a:ea typeface="SimSun" panose="02010600030101010101" pitchFamily="2" charset="-122"/>
              </a:rPr>
              <a:t>是一个过程，使数据只对正确的接收者可读，其他用户看到的是杂乱无序的数据。只能使用相应的密钥解密之后才能显示出数据本来内容。以此达到保护数据不被非法人窃取、阅读的目的。</a:t>
            </a:r>
            <a:endParaRPr lang="en-US" altLang="zh-CN" sz="1700" dirty="0">
              <a:solidFill>
                <a:schemeClr val="tx1"/>
              </a:solidFill>
              <a:latin typeface="SimSun" panose="02010600030101010101" pitchFamily="2" charset="-122"/>
              <a:ea typeface="SimSun" panose="02010600030101010101" pitchFamily="2" charset="-122"/>
            </a:endParaRPr>
          </a:p>
          <a:p>
            <a:pPr algn="just">
              <a:lnSpc>
                <a:spcPct val="125000"/>
              </a:lnSpc>
            </a:pPr>
            <a:r>
              <a:rPr lang="zh-CN" altLang="en-US" sz="1700" dirty="0">
                <a:solidFill>
                  <a:schemeClr val="tx1"/>
                </a:solidFill>
                <a:latin typeface="SimSun" panose="02010600030101010101" pitchFamily="2" charset="-122"/>
                <a:ea typeface="SimSun" panose="02010600030101010101" pitchFamily="2" charset="-122"/>
              </a:rPr>
              <a:t>其中待加密的消息被称为</a:t>
            </a:r>
            <a:r>
              <a:rPr lang="zh-CN" altLang="en-US" sz="1700" b="1" dirty="0">
                <a:solidFill>
                  <a:srgbClr val="C00000"/>
                </a:solidFill>
                <a:latin typeface="SimSun" panose="02010600030101010101" pitchFamily="2" charset="-122"/>
                <a:ea typeface="SimSun" panose="02010600030101010101" pitchFamily="2" charset="-122"/>
              </a:rPr>
              <a:t>明文（</a:t>
            </a:r>
            <a:r>
              <a:rPr lang="en-US" altLang="zh-CN" sz="1700" b="1" dirty="0">
                <a:solidFill>
                  <a:srgbClr val="C00000"/>
                </a:solidFill>
                <a:latin typeface="SimSun" panose="02010600030101010101" pitchFamily="2" charset="-122"/>
                <a:ea typeface="SimSun" panose="02010600030101010101" pitchFamily="2" charset="-122"/>
              </a:rPr>
              <a:t>Plain Text</a:t>
            </a:r>
            <a:r>
              <a:rPr lang="zh-CN" altLang="en-US" sz="1700" b="1" dirty="0">
                <a:solidFill>
                  <a:srgbClr val="C00000"/>
                </a:solidFill>
                <a:latin typeface="SimSun" panose="02010600030101010101" pitchFamily="2" charset="-122"/>
                <a:ea typeface="SimSun" panose="02010600030101010101" pitchFamily="2" charset="-122"/>
              </a:rPr>
              <a:t>）</a:t>
            </a:r>
            <a:r>
              <a:rPr lang="zh-CN" altLang="en-US" sz="1700" dirty="0">
                <a:solidFill>
                  <a:schemeClr val="tx1"/>
                </a:solidFill>
                <a:latin typeface="SimSun" panose="02010600030101010101" pitchFamily="2" charset="-122"/>
                <a:ea typeface="SimSun" panose="02010600030101010101" pitchFamily="2" charset="-122"/>
              </a:rPr>
              <a:t>，伪装消息以隐藏它的内容的过程称为</a:t>
            </a:r>
            <a:r>
              <a:rPr lang="zh-CN" altLang="en-US" sz="1700" b="1" dirty="0">
                <a:solidFill>
                  <a:srgbClr val="C00000"/>
                </a:solidFill>
                <a:latin typeface="SimSun" panose="02010600030101010101" pitchFamily="2" charset="-122"/>
                <a:ea typeface="SimSun" panose="02010600030101010101" pitchFamily="2" charset="-122"/>
              </a:rPr>
              <a:t>加密（</a:t>
            </a:r>
            <a:r>
              <a:rPr lang="en-US" altLang="zh-CN" sz="1700" b="1" dirty="0">
                <a:solidFill>
                  <a:srgbClr val="C00000"/>
                </a:solidFill>
                <a:latin typeface="SimSun" panose="02010600030101010101" pitchFamily="2" charset="-122"/>
                <a:ea typeface="SimSun" panose="02010600030101010101" pitchFamily="2" charset="-122"/>
              </a:rPr>
              <a:t>Encrypt</a:t>
            </a:r>
            <a:r>
              <a:rPr lang="zh-CN" altLang="en-US" sz="1700" b="1" dirty="0">
                <a:solidFill>
                  <a:srgbClr val="C00000"/>
                </a:solidFill>
                <a:latin typeface="SimSun" panose="02010600030101010101" pitchFamily="2" charset="-122"/>
                <a:ea typeface="SimSun" panose="02010600030101010101" pitchFamily="2" charset="-122"/>
              </a:rPr>
              <a:t>）</a:t>
            </a:r>
            <a:r>
              <a:rPr lang="zh-CN" altLang="en-US" sz="1700" dirty="0">
                <a:solidFill>
                  <a:schemeClr val="tx1"/>
                </a:solidFill>
                <a:latin typeface="SimSun" panose="02010600030101010101" pitchFamily="2" charset="-122"/>
                <a:ea typeface="SimSun" panose="02010600030101010101" pitchFamily="2" charset="-122"/>
              </a:rPr>
              <a:t>，被加密的消息称为</a:t>
            </a:r>
            <a:r>
              <a:rPr lang="zh-CN" altLang="en-US" sz="1700" b="1" dirty="0">
                <a:solidFill>
                  <a:srgbClr val="C00000"/>
                </a:solidFill>
                <a:latin typeface="SimSun" panose="02010600030101010101" pitchFamily="2" charset="-122"/>
                <a:ea typeface="SimSun" panose="02010600030101010101" pitchFamily="2" charset="-122"/>
              </a:rPr>
              <a:t>密文（</a:t>
            </a:r>
            <a:r>
              <a:rPr lang="en-US" altLang="zh-CN" sz="1700" b="1" dirty="0">
                <a:solidFill>
                  <a:srgbClr val="C00000"/>
                </a:solidFill>
                <a:latin typeface="SimSun" panose="02010600030101010101" pitchFamily="2" charset="-122"/>
                <a:ea typeface="SimSun" panose="02010600030101010101" pitchFamily="2" charset="-122"/>
              </a:rPr>
              <a:t>Cipher Text</a:t>
            </a:r>
            <a:r>
              <a:rPr lang="zh-CN" altLang="en-US" sz="1700" b="1" dirty="0">
                <a:solidFill>
                  <a:srgbClr val="C00000"/>
                </a:solidFill>
                <a:latin typeface="SimSun" panose="02010600030101010101" pitchFamily="2" charset="-122"/>
                <a:ea typeface="SimSun" panose="02010600030101010101" pitchFamily="2" charset="-122"/>
              </a:rPr>
              <a:t>）</a:t>
            </a:r>
            <a:r>
              <a:rPr lang="zh-CN" altLang="en-US" sz="1700" dirty="0">
                <a:solidFill>
                  <a:schemeClr val="tx1"/>
                </a:solidFill>
                <a:latin typeface="SimSun" panose="02010600030101010101" pitchFamily="2" charset="-122"/>
                <a:ea typeface="SimSun" panose="02010600030101010101" pitchFamily="2" charset="-122"/>
              </a:rPr>
              <a:t>，把密文转变为明文的过程称为</a:t>
            </a:r>
            <a:r>
              <a:rPr lang="zh-CN" altLang="en-US" sz="1700" b="1" dirty="0">
                <a:solidFill>
                  <a:srgbClr val="C00000"/>
                </a:solidFill>
                <a:latin typeface="SimSun" panose="02010600030101010101" pitchFamily="2" charset="-122"/>
                <a:ea typeface="SimSun" panose="02010600030101010101" pitchFamily="2" charset="-122"/>
              </a:rPr>
              <a:t>解密（</a:t>
            </a:r>
            <a:r>
              <a:rPr lang="en-US" altLang="zh-CN" sz="1700" b="1" dirty="0">
                <a:solidFill>
                  <a:srgbClr val="C00000"/>
                </a:solidFill>
                <a:latin typeface="SimSun" panose="02010600030101010101" pitchFamily="2" charset="-122"/>
                <a:ea typeface="SimSun" panose="02010600030101010101" pitchFamily="2" charset="-122"/>
              </a:rPr>
              <a:t>Decrypt</a:t>
            </a:r>
            <a:r>
              <a:rPr lang="zh-CN" altLang="en-US" sz="1700" b="1" dirty="0">
                <a:solidFill>
                  <a:srgbClr val="C00000"/>
                </a:solidFill>
                <a:latin typeface="SimSun" panose="02010600030101010101" pitchFamily="2" charset="-122"/>
                <a:ea typeface="SimSun" panose="02010600030101010101" pitchFamily="2" charset="-122"/>
              </a:rPr>
              <a:t>）</a:t>
            </a:r>
            <a:r>
              <a:rPr lang="zh-CN" altLang="en-US" sz="1700" dirty="0">
                <a:solidFill>
                  <a:srgbClr val="C00000"/>
                </a:solidFill>
                <a:latin typeface="SimSun" panose="02010600030101010101" pitchFamily="2" charset="-122"/>
                <a:ea typeface="SimSun" panose="02010600030101010101" pitchFamily="2" charset="-122"/>
              </a:rPr>
              <a:t>。</a:t>
            </a:r>
            <a:endParaRPr lang="en-US" altLang="zh-CN" sz="1700" dirty="0">
              <a:solidFill>
                <a:srgbClr val="C00000"/>
              </a:solidFill>
              <a:latin typeface="SimSun" panose="02010600030101010101" pitchFamily="2" charset="-122"/>
              <a:ea typeface="SimSun" panose="02010600030101010101" pitchFamily="2" charset="-122"/>
            </a:endParaRPr>
          </a:p>
        </p:txBody>
      </p:sp>
      <p:sp>
        <p:nvSpPr>
          <p:cNvPr id="4" name="圆角矩形 3">
            <a:extLst>
              <a:ext uri="{FF2B5EF4-FFF2-40B4-BE49-F238E27FC236}">
                <a16:creationId xmlns:a16="http://schemas.microsoft.com/office/drawing/2014/main" id="{C849F8BB-A48B-78EE-5D9B-C827E91C14E7}"/>
              </a:ext>
            </a:extLst>
          </p:cNvPr>
          <p:cNvSpPr/>
          <p:nvPr/>
        </p:nvSpPr>
        <p:spPr>
          <a:xfrm>
            <a:off x="1153618" y="925035"/>
            <a:ext cx="2535882" cy="401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加密存储和传输</a:t>
            </a:r>
          </a:p>
        </p:txBody>
      </p:sp>
      <p:sp>
        <p:nvSpPr>
          <p:cNvPr id="7" name="文本框 6">
            <a:extLst>
              <a:ext uri="{FF2B5EF4-FFF2-40B4-BE49-F238E27FC236}">
                <a16:creationId xmlns:a16="http://schemas.microsoft.com/office/drawing/2014/main" id="{568CDDDC-211F-145B-1C71-EF38A90A5CA6}"/>
              </a:ext>
            </a:extLst>
          </p:cNvPr>
          <p:cNvSpPr txBox="1"/>
          <p:nvPr/>
        </p:nvSpPr>
        <p:spPr>
          <a:xfrm>
            <a:off x="1291412" y="3678873"/>
            <a:ext cx="4064823" cy="2994281"/>
          </a:xfrm>
          <a:prstGeom prst="rect">
            <a:avLst/>
          </a:prstGeom>
          <a:noFill/>
          <a:ln w="19050">
            <a:solidFill>
              <a:srgbClr val="0070C0"/>
            </a:solidFill>
            <a:prstDash val="dash"/>
          </a:ln>
        </p:spPr>
        <p:txBody>
          <a:bodyPr wrap="square">
            <a:spAutoFit/>
          </a:bodyPr>
          <a:lstStyle/>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完整密码体制要包括</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5</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个要素：</a:t>
            </a:r>
          </a:p>
          <a:p>
            <a:pPr algn="just">
              <a:lnSpc>
                <a:spcPct val="150000"/>
              </a:lnSpc>
            </a:pPr>
            <a:r>
              <a:rPr lang="en-US" altLang="zh-CN" sz="16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明文空间</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可能明文的有限集；</a:t>
            </a:r>
          </a:p>
          <a:p>
            <a:pPr algn="just">
              <a:lnSpc>
                <a:spcPct val="150000"/>
              </a:lnSpc>
            </a:pPr>
            <a:r>
              <a:rPr lang="en-US" altLang="zh-CN" sz="16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密文空间</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是可能密文的有限集；</a:t>
            </a:r>
          </a:p>
          <a:p>
            <a:pPr algn="just">
              <a:lnSpc>
                <a:spcPct val="150000"/>
              </a:lnSpc>
            </a:pPr>
            <a:r>
              <a:rPr lang="en-US" altLang="zh-CN" sz="16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密钥空间</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K</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一切可能密钥构成的有限集；</a:t>
            </a:r>
          </a:p>
          <a:p>
            <a:pPr algn="just">
              <a:lnSpc>
                <a:spcPct val="150000"/>
              </a:lnSpc>
            </a:pPr>
            <a:r>
              <a:rPr lang="en-US" altLang="zh-CN" sz="16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加密算法</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E</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对于任一密钥</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，都能够有效地计算；</a:t>
            </a:r>
          </a:p>
          <a:p>
            <a:pPr algn="just">
              <a:lnSpc>
                <a:spcPct val="150000"/>
              </a:lnSpc>
            </a:pPr>
            <a:r>
              <a:rPr lang="en-US" altLang="zh-CN" sz="1600"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解密算法</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D</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对于任一密钥，都能够有效地计算</a:t>
            </a:r>
            <a:r>
              <a:rPr lang="zh-CN" altLang="en-US" sz="1350"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4" name="文本框 13">
            <a:extLst>
              <a:ext uri="{FF2B5EF4-FFF2-40B4-BE49-F238E27FC236}">
                <a16:creationId xmlns:a16="http://schemas.microsoft.com/office/drawing/2014/main" id="{F410D7C0-C61F-681C-D8FC-01090B6E192A}"/>
              </a:ext>
            </a:extLst>
          </p:cNvPr>
          <p:cNvSpPr txBox="1"/>
          <p:nvPr/>
        </p:nvSpPr>
        <p:spPr>
          <a:xfrm>
            <a:off x="5547189" y="3923008"/>
            <a:ext cx="3341630" cy="1153586"/>
          </a:xfrm>
          <a:prstGeom prst="rect">
            <a:avLst/>
          </a:prstGeom>
          <a:noFill/>
          <a:ln w="41275">
            <a:solidFill>
              <a:schemeClr val="accent1"/>
            </a:solidFill>
            <a:prstDash val="sysDot"/>
          </a:ln>
        </p:spPr>
        <p:txBody>
          <a:bodyPr wrap="square">
            <a:spAutoFit/>
          </a:bodyPr>
          <a:lstStyle/>
          <a:p>
            <a:pPr algn="just">
              <a:lnSpc>
                <a:spcPct val="150000"/>
              </a:lnSpc>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加密算法</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1600" i="1" baseline="-250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和解密算法</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D</a:t>
            </a:r>
            <a:r>
              <a:rPr lang="en-US" altLang="zh-CN" sz="1600" i="1" baseline="-250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必须满足：</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对于任意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x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，有</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D</a:t>
            </a:r>
            <a:r>
              <a:rPr lang="en-US" altLang="zh-CN" sz="1600" i="1" baseline="-250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1600" i="1" baseline="-250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x</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BA48698A-513B-47D5-2C98-15BC723C8287}"/>
              </a:ext>
            </a:extLst>
          </p:cNvPr>
          <p:cNvGrpSpPr/>
          <p:nvPr/>
        </p:nvGrpSpPr>
        <p:grpSpPr>
          <a:xfrm>
            <a:off x="10634" y="797442"/>
            <a:ext cx="1079186" cy="6039293"/>
            <a:chOff x="10634" y="797442"/>
            <a:chExt cx="1079186" cy="6039293"/>
          </a:xfrm>
        </p:grpSpPr>
        <p:sp>
          <p:nvSpPr>
            <p:cNvPr id="16" name="矩形 15">
              <a:extLst>
                <a:ext uri="{FF2B5EF4-FFF2-40B4-BE49-F238E27FC236}">
                  <a16:creationId xmlns:a16="http://schemas.microsoft.com/office/drawing/2014/main" id="{62405282-9B84-881E-12C8-EF3FBC7523CC}"/>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矩形 17">
              <a:extLst>
                <a:ext uri="{FF2B5EF4-FFF2-40B4-BE49-F238E27FC236}">
                  <a16:creationId xmlns:a16="http://schemas.microsoft.com/office/drawing/2014/main" id="{5A945DF0-BF7B-A2D2-D992-4B9335986353}"/>
                </a:ext>
              </a:extLst>
            </p:cNvPr>
            <p:cNvSpPr/>
            <p:nvPr/>
          </p:nvSpPr>
          <p:spPr>
            <a:xfrm>
              <a:off x="51760" y="2075054"/>
              <a:ext cx="1011600"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r>
                <a:rPr kumimoji="1" lang="zh-CN" altLang="en-US" sz="1600" b="1" dirty="0">
                  <a:solidFill>
                    <a:srgbClr val="C00000"/>
                  </a:solidFill>
                  <a:latin typeface="SimHei" panose="02010609060101010101" pitchFamily="49" charset="-122"/>
                  <a:ea typeface="SimHei" panose="02010609060101010101" pitchFamily="49" charset="-122"/>
                </a:rPr>
                <a:t>存储传输</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对称</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非对称</a:t>
              </a:r>
            </a:p>
          </p:txBody>
        </p:sp>
        <p:sp>
          <p:nvSpPr>
            <p:cNvPr id="19" name="矩形 18">
              <a:extLst>
                <a:ext uri="{FF2B5EF4-FFF2-40B4-BE49-F238E27FC236}">
                  <a16:creationId xmlns:a16="http://schemas.microsoft.com/office/drawing/2014/main" id="{C3CFF161-8116-E806-B7C2-D85DD1F512CA}"/>
                </a:ext>
              </a:extLst>
            </p:cNvPr>
            <p:cNvSpPr/>
            <p:nvPr/>
          </p:nvSpPr>
          <p:spPr>
            <a:xfrm>
              <a:off x="40791" y="12132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20" name="矩形 19">
              <a:extLst>
                <a:ext uri="{FF2B5EF4-FFF2-40B4-BE49-F238E27FC236}">
                  <a16:creationId xmlns:a16="http://schemas.microsoft.com/office/drawing/2014/main" id="{CF164841-6B7D-8725-BAF0-6D2B8333CDB9}"/>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21" name="直线连接符 9">
              <a:extLst>
                <a:ext uri="{FF2B5EF4-FFF2-40B4-BE49-F238E27FC236}">
                  <a16:creationId xmlns:a16="http://schemas.microsoft.com/office/drawing/2014/main" id="{F1567517-7025-47DD-E39E-099ED8741A8C}"/>
                </a:ext>
              </a:extLst>
            </p:cNvPr>
            <p:cNvCxnSpPr>
              <a:cxnSpLocks/>
            </p:cNvCxnSpPr>
            <p:nvPr/>
          </p:nvCxnSpPr>
          <p:spPr>
            <a:xfrm>
              <a:off x="188843" y="2782435"/>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DF9CB74D-7355-B6D9-461A-02BA08CDFFB2}"/>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3" name="矩形 22">
              <a:extLst>
                <a:ext uri="{FF2B5EF4-FFF2-40B4-BE49-F238E27FC236}">
                  <a16:creationId xmlns:a16="http://schemas.microsoft.com/office/drawing/2014/main" id="{69F17456-9A0E-CF06-13C2-13B7375D2B22}"/>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Tree>
    <p:extLst>
      <p:ext uri="{BB962C8B-B14F-4D97-AF65-F5344CB8AC3E}">
        <p14:creationId xmlns:p14="http://schemas.microsoft.com/office/powerpoint/2010/main" val="298800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37BD-F184-8C54-6854-B9D2148E6E3F}"/>
            </a:ext>
          </a:extLst>
        </p:cNvPr>
        <p:cNvGrpSpPr/>
        <p:nvPr/>
      </p:nvGrpSpPr>
      <p:grpSpPr>
        <a:xfrm>
          <a:off x="0" y="0"/>
          <a:ext cx="0" cy="0"/>
          <a:chOff x="0" y="0"/>
          <a:chExt cx="0" cy="0"/>
        </a:xfrm>
      </p:grpSpPr>
      <p:grpSp>
        <p:nvGrpSpPr>
          <p:cNvPr id="24" name="组合 23">
            <a:extLst>
              <a:ext uri="{FF2B5EF4-FFF2-40B4-BE49-F238E27FC236}">
                <a16:creationId xmlns:a16="http://schemas.microsoft.com/office/drawing/2014/main" id="{E48389BE-9408-E4C8-1066-2D22F5FAA9AB}"/>
              </a:ext>
            </a:extLst>
          </p:cNvPr>
          <p:cNvGrpSpPr/>
          <p:nvPr/>
        </p:nvGrpSpPr>
        <p:grpSpPr>
          <a:xfrm>
            <a:off x="10634" y="797442"/>
            <a:ext cx="1079186" cy="6039293"/>
            <a:chOff x="10634" y="797442"/>
            <a:chExt cx="1079186" cy="6039293"/>
          </a:xfrm>
        </p:grpSpPr>
        <p:sp>
          <p:nvSpPr>
            <p:cNvPr id="16" name="矩形 15">
              <a:extLst>
                <a:ext uri="{FF2B5EF4-FFF2-40B4-BE49-F238E27FC236}">
                  <a16:creationId xmlns:a16="http://schemas.microsoft.com/office/drawing/2014/main" id="{16B9630E-2E37-20B2-7EB2-EEE68227AE80}"/>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矩形 17">
              <a:extLst>
                <a:ext uri="{FF2B5EF4-FFF2-40B4-BE49-F238E27FC236}">
                  <a16:creationId xmlns:a16="http://schemas.microsoft.com/office/drawing/2014/main" id="{A3C0A475-E551-E4EA-475F-1D45428A89EA}"/>
                </a:ext>
              </a:extLst>
            </p:cNvPr>
            <p:cNvSpPr/>
            <p:nvPr/>
          </p:nvSpPr>
          <p:spPr>
            <a:xfrm>
              <a:off x="51760" y="2075054"/>
              <a:ext cx="1011600"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r>
                <a:rPr kumimoji="1" lang="zh-CN" altLang="en-US" sz="1600" b="1" dirty="0">
                  <a:solidFill>
                    <a:srgbClr val="C00000"/>
                  </a:solidFill>
                  <a:latin typeface="SimHei" panose="02010609060101010101" pitchFamily="49" charset="-122"/>
                  <a:ea typeface="SimHei" panose="02010609060101010101" pitchFamily="49" charset="-122"/>
                </a:rPr>
                <a:t>存储传输</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对称</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非对称</a:t>
              </a:r>
            </a:p>
          </p:txBody>
        </p:sp>
        <p:sp>
          <p:nvSpPr>
            <p:cNvPr id="19" name="矩形 18">
              <a:extLst>
                <a:ext uri="{FF2B5EF4-FFF2-40B4-BE49-F238E27FC236}">
                  <a16:creationId xmlns:a16="http://schemas.microsoft.com/office/drawing/2014/main" id="{D8AB93C7-DF70-A28F-5953-AA678DBD3931}"/>
                </a:ext>
              </a:extLst>
            </p:cNvPr>
            <p:cNvSpPr/>
            <p:nvPr/>
          </p:nvSpPr>
          <p:spPr>
            <a:xfrm>
              <a:off x="40791" y="12132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20" name="矩形 19">
              <a:extLst>
                <a:ext uri="{FF2B5EF4-FFF2-40B4-BE49-F238E27FC236}">
                  <a16:creationId xmlns:a16="http://schemas.microsoft.com/office/drawing/2014/main" id="{C243BDC2-353B-7227-73A8-148E62B04F61}"/>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21" name="直线连接符 9">
              <a:extLst>
                <a:ext uri="{FF2B5EF4-FFF2-40B4-BE49-F238E27FC236}">
                  <a16:creationId xmlns:a16="http://schemas.microsoft.com/office/drawing/2014/main" id="{9C19B41F-CE59-6E29-87B5-592632CE8830}"/>
                </a:ext>
              </a:extLst>
            </p:cNvPr>
            <p:cNvCxnSpPr>
              <a:cxnSpLocks/>
            </p:cNvCxnSpPr>
            <p:nvPr/>
          </p:nvCxnSpPr>
          <p:spPr>
            <a:xfrm>
              <a:off x="188843" y="2782435"/>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166714A-1364-9226-01BC-BE568CB91C26}"/>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3" name="矩形 22">
              <a:extLst>
                <a:ext uri="{FF2B5EF4-FFF2-40B4-BE49-F238E27FC236}">
                  <a16:creationId xmlns:a16="http://schemas.microsoft.com/office/drawing/2014/main" id="{3FF56743-F8E7-D7E1-9B54-8F5AB6428810}"/>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pic>
        <p:nvPicPr>
          <p:cNvPr id="1026" name="Picture 2" descr="摩斯密码原理解释图（附表白密码表、字母数字对照表） - 化蝶巷">
            <a:extLst>
              <a:ext uri="{FF2B5EF4-FFF2-40B4-BE49-F238E27FC236}">
                <a16:creationId xmlns:a16="http://schemas.microsoft.com/office/drawing/2014/main" id="{0DFDC1FD-4B90-91B3-0351-BC0728252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648" y="865108"/>
            <a:ext cx="7050568" cy="573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530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540DCBD-1CF5-3479-5C28-556F4BACF891}"/>
              </a:ext>
            </a:extLst>
          </p:cNvPr>
          <p:cNvSpPr/>
          <p:nvPr/>
        </p:nvSpPr>
        <p:spPr>
          <a:xfrm>
            <a:off x="1230192" y="1400917"/>
            <a:ext cx="7786681" cy="2033397"/>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对称加密是加密和解密使用</a:t>
            </a:r>
            <a:r>
              <a:rPr lang="zh-CN" altLang="en-US" sz="17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相同密钥</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的加密算法。常见的对称加密算法有</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DES</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3DES</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Blowfish</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IDEA</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RC4</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RC5</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RC6</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AES</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等。</a:t>
            </a:r>
            <a:endPar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7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优点：</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高效，且密钥较长时难以破解。</a:t>
            </a:r>
            <a:endPar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7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缺点：</a:t>
            </a:r>
            <a:r>
              <a:rPr lang="zh-CN" altLang="en-US"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密钥本身的安全性非常重要，一旦密钥丢失，攻击者就可以很容易地读取全部数据。</a:t>
            </a:r>
            <a:endParaRPr lang="en-US" altLang="zh-CN" sz="17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圆角矩形 12">
            <a:extLst>
              <a:ext uri="{FF2B5EF4-FFF2-40B4-BE49-F238E27FC236}">
                <a16:creationId xmlns:a16="http://schemas.microsoft.com/office/drawing/2014/main" id="{D1D21D74-EB88-2F73-3AAE-3C0786AF8758}"/>
              </a:ext>
            </a:extLst>
          </p:cNvPr>
          <p:cNvSpPr/>
          <p:nvPr/>
        </p:nvSpPr>
        <p:spPr>
          <a:xfrm>
            <a:off x="1149902" y="1121605"/>
            <a:ext cx="1837481" cy="349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对称加密</a:t>
            </a:r>
          </a:p>
        </p:txBody>
      </p:sp>
      <p:grpSp>
        <p:nvGrpSpPr>
          <p:cNvPr id="19" name="组合 18">
            <a:extLst>
              <a:ext uri="{FF2B5EF4-FFF2-40B4-BE49-F238E27FC236}">
                <a16:creationId xmlns:a16="http://schemas.microsoft.com/office/drawing/2014/main" id="{B4AF22D0-D1DB-2B53-CC2F-48A883E5B5FF}"/>
              </a:ext>
            </a:extLst>
          </p:cNvPr>
          <p:cNvGrpSpPr/>
          <p:nvPr/>
        </p:nvGrpSpPr>
        <p:grpSpPr>
          <a:xfrm>
            <a:off x="1864669" y="3995496"/>
            <a:ext cx="6665047" cy="2218550"/>
            <a:chOff x="2321333" y="3283874"/>
            <a:chExt cx="8886729" cy="2958066"/>
          </a:xfrm>
        </p:grpSpPr>
        <p:pic>
          <p:nvPicPr>
            <p:cNvPr id="2050" name="Picture 2" descr="对称加密原理- 一种古老的加密方式-哔哩哔哩">
              <a:extLst>
                <a:ext uri="{FF2B5EF4-FFF2-40B4-BE49-F238E27FC236}">
                  <a16:creationId xmlns:a16="http://schemas.microsoft.com/office/drawing/2014/main" id="{53A8374B-63D9-7A81-FFCA-01D3127AC6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191" b="27551"/>
            <a:stretch/>
          </p:blipFill>
          <p:spPr bwMode="auto">
            <a:xfrm>
              <a:off x="2321333" y="3283874"/>
              <a:ext cx="8886729" cy="295806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B102144D-941B-2CE9-E3DF-8B499927D5F9}"/>
                </a:ext>
              </a:extLst>
            </p:cNvPr>
            <p:cNvSpPr txBox="1"/>
            <p:nvPr/>
          </p:nvSpPr>
          <p:spPr>
            <a:xfrm>
              <a:off x="2593298" y="5017948"/>
              <a:ext cx="1289155" cy="492443"/>
            </a:xfrm>
            <a:prstGeom prst="rect">
              <a:avLst/>
            </a:prstGeom>
            <a:solidFill>
              <a:schemeClr val="bg1"/>
            </a:solidFill>
          </p:spPr>
          <p:txBody>
            <a:bodyPr wrap="square" rtlCol="0">
              <a:spAutoFit/>
            </a:bodyPr>
            <a:lstStyle/>
            <a:p>
              <a:pPr algn="ctr"/>
              <a:r>
                <a:rPr kumimoji="1" lang="zh-CN" altLang="en-US" dirty="0"/>
                <a:t>明文</a:t>
              </a:r>
            </a:p>
          </p:txBody>
        </p:sp>
        <p:sp>
          <p:nvSpPr>
            <p:cNvPr id="16" name="文本框 15">
              <a:extLst>
                <a:ext uri="{FF2B5EF4-FFF2-40B4-BE49-F238E27FC236}">
                  <a16:creationId xmlns:a16="http://schemas.microsoft.com/office/drawing/2014/main" id="{AD3A48CE-18E2-9F63-7A80-321E43900E81}"/>
                </a:ext>
              </a:extLst>
            </p:cNvPr>
            <p:cNvSpPr txBox="1"/>
            <p:nvPr/>
          </p:nvSpPr>
          <p:spPr>
            <a:xfrm>
              <a:off x="9383843" y="4948566"/>
              <a:ext cx="1504013" cy="492443"/>
            </a:xfrm>
            <a:prstGeom prst="rect">
              <a:avLst/>
            </a:prstGeom>
            <a:solidFill>
              <a:schemeClr val="bg1"/>
            </a:solidFill>
          </p:spPr>
          <p:txBody>
            <a:bodyPr wrap="square" rtlCol="0">
              <a:spAutoFit/>
            </a:bodyPr>
            <a:lstStyle/>
            <a:p>
              <a:pPr algn="ctr"/>
              <a:r>
                <a:rPr kumimoji="1" lang="zh-CN" altLang="en-US" dirty="0"/>
                <a:t>明文</a:t>
              </a:r>
            </a:p>
          </p:txBody>
        </p:sp>
        <p:sp>
          <p:nvSpPr>
            <p:cNvPr id="18" name="文本框 17">
              <a:extLst>
                <a:ext uri="{FF2B5EF4-FFF2-40B4-BE49-F238E27FC236}">
                  <a16:creationId xmlns:a16="http://schemas.microsoft.com/office/drawing/2014/main" id="{6C633968-873E-5711-A309-E1370688295F}"/>
                </a:ext>
              </a:extLst>
            </p:cNvPr>
            <p:cNvSpPr txBox="1"/>
            <p:nvPr/>
          </p:nvSpPr>
          <p:spPr>
            <a:xfrm>
              <a:off x="5875606" y="5017947"/>
              <a:ext cx="1504012" cy="492443"/>
            </a:xfrm>
            <a:prstGeom prst="rect">
              <a:avLst/>
            </a:prstGeom>
            <a:solidFill>
              <a:schemeClr val="bg1"/>
            </a:solidFill>
          </p:spPr>
          <p:txBody>
            <a:bodyPr wrap="square" rtlCol="0">
              <a:spAutoFit/>
            </a:bodyPr>
            <a:lstStyle/>
            <a:p>
              <a:pPr algn="ctr"/>
              <a:r>
                <a:rPr kumimoji="1" lang="zh-CN" altLang="en-US" dirty="0"/>
                <a:t>密文</a:t>
              </a:r>
            </a:p>
          </p:txBody>
        </p:sp>
      </p:grpSp>
      <p:grpSp>
        <p:nvGrpSpPr>
          <p:cNvPr id="26" name="组合 25">
            <a:extLst>
              <a:ext uri="{FF2B5EF4-FFF2-40B4-BE49-F238E27FC236}">
                <a16:creationId xmlns:a16="http://schemas.microsoft.com/office/drawing/2014/main" id="{F3E90BD9-F8AC-2D02-B9BB-E9647530DE53}"/>
              </a:ext>
            </a:extLst>
          </p:cNvPr>
          <p:cNvGrpSpPr/>
          <p:nvPr/>
        </p:nvGrpSpPr>
        <p:grpSpPr>
          <a:xfrm>
            <a:off x="10634" y="797442"/>
            <a:ext cx="1079186" cy="6039293"/>
            <a:chOff x="10634" y="797442"/>
            <a:chExt cx="1079186" cy="6039293"/>
          </a:xfrm>
        </p:grpSpPr>
        <p:sp>
          <p:nvSpPr>
            <p:cNvPr id="27" name="矩形 26">
              <a:extLst>
                <a:ext uri="{FF2B5EF4-FFF2-40B4-BE49-F238E27FC236}">
                  <a16:creationId xmlns:a16="http://schemas.microsoft.com/office/drawing/2014/main" id="{A3D8AFD9-C9AC-0486-53DB-F6262A58BAA4}"/>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8" name="矩形 27">
              <a:extLst>
                <a:ext uri="{FF2B5EF4-FFF2-40B4-BE49-F238E27FC236}">
                  <a16:creationId xmlns:a16="http://schemas.microsoft.com/office/drawing/2014/main" id="{DE875E46-62C7-4E55-4616-47B2F53D0C6E}"/>
                </a:ext>
              </a:extLst>
            </p:cNvPr>
            <p:cNvSpPr/>
            <p:nvPr/>
          </p:nvSpPr>
          <p:spPr>
            <a:xfrm>
              <a:off x="51760" y="2075054"/>
              <a:ext cx="1011600"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r>
                <a:rPr kumimoji="1" lang="zh-CN" altLang="en-US" sz="1600" b="1" dirty="0">
                  <a:solidFill>
                    <a:srgbClr val="C00000"/>
                  </a:solidFill>
                  <a:latin typeface="SimHei" panose="02010609060101010101" pitchFamily="49" charset="-122"/>
                  <a:ea typeface="SimHei" panose="02010609060101010101" pitchFamily="49" charset="-122"/>
                </a:rPr>
                <a:t>存储传输</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对称</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非对称</a:t>
              </a:r>
            </a:p>
          </p:txBody>
        </p:sp>
        <p:sp>
          <p:nvSpPr>
            <p:cNvPr id="29" name="矩形 28">
              <a:extLst>
                <a:ext uri="{FF2B5EF4-FFF2-40B4-BE49-F238E27FC236}">
                  <a16:creationId xmlns:a16="http://schemas.microsoft.com/office/drawing/2014/main" id="{6C3A174B-9465-2148-28FB-D961A097CF99}"/>
                </a:ext>
              </a:extLst>
            </p:cNvPr>
            <p:cNvSpPr/>
            <p:nvPr/>
          </p:nvSpPr>
          <p:spPr>
            <a:xfrm>
              <a:off x="40791" y="12132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30" name="矩形 29">
              <a:extLst>
                <a:ext uri="{FF2B5EF4-FFF2-40B4-BE49-F238E27FC236}">
                  <a16:creationId xmlns:a16="http://schemas.microsoft.com/office/drawing/2014/main" id="{08E7DDAD-4248-D6CF-12D9-54828B8FA083}"/>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31" name="直线连接符 9">
              <a:extLst>
                <a:ext uri="{FF2B5EF4-FFF2-40B4-BE49-F238E27FC236}">
                  <a16:creationId xmlns:a16="http://schemas.microsoft.com/office/drawing/2014/main" id="{631B42FF-EFF3-4AE7-B259-E0A96FDD6F76}"/>
                </a:ext>
              </a:extLst>
            </p:cNvPr>
            <p:cNvCxnSpPr>
              <a:cxnSpLocks/>
            </p:cNvCxnSpPr>
            <p:nvPr/>
          </p:nvCxnSpPr>
          <p:spPr>
            <a:xfrm>
              <a:off x="188843" y="2782435"/>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37801F0-1EA7-55B9-C91A-E687ED41DB27}"/>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33" name="矩形 32">
              <a:extLst>
                <a:ext uri="{FF2B5EF4-FFF2-40B4-BE49-F238E27FC236}">
                  <a16:creationId xmlns:a16="http://schemas.microsoft.com/office/drawing/2014/main" id="{B6FBFB1E-AB1D-EABA-4F0A-D4A9BBDC862F}"/>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Tree>
    <p:extLst>
      <p:ext uri="{BB962C8B-B14F-4D97-AF65-F5344CB8AC3E}">
        <p14:creationId xmlns:p14="http://schemas.microsoft.com/office/powerpoint/2010/main" val="124118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540DCBD-1CF5-3479-5C28-556F4BACF891}"/>
              </a:ext>
            </a:extLst>
          </p:cNvPr>
          <p:cNvSpPr/>
          <p:nvPr/>
        </p:nvSpPr>
        <p:spPr>
          <a:xfrm>
            <a:off x="1230192" y="1252054"/>
            <a:ext cx="7786681" cy="1714430"/>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50000"/>
              </a:lnSpc>
            </a:pP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非对称加密是加密和解密使用</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不同密钥</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的加密算法，也称为</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公私钥加密</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。当两方要加密交换数据时，双方公钥是已知的，加密时使用公钥，解密时使用私钥。</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常见的非对称加密算法有：</a:t>
            </a:r>
            <a:r>
              <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RSA</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ECC</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DSA</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等。</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缺点：</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加解密速度要远远慢于对称加密。</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圆角矩形 12">
            <a:extLst>
              <a:ext uri="{FF2B5EF4-FFF2-40B4-BE49-F238E27FC236}">
                <a16:creationId xmlns:a16="http://schemas.microsoft.com/office/drawing/2014/main" id="{D1D21D74-EB88-2F73-3AAE-3C0786AF8758}"/>
              </a:ext>
            </a:extLst>
          </p:cNvPr>
          <p:cNvSpPr/>
          <p:nvPr/>
        </p:nvSpPr>
        <p:spPr>
          <a:xfrm>
            <a:off x="1150269" y="932877"/>
            <a:ext cx="1518503" cy="363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700" b="1" dirty="0"/>
              <a:t>非对称加密</a:t>
            </a:r>
          </a:p>
        </p:txBody>
      </p:sp>
      <p:sp>
        <p:nvSpPr>
          <p:cNvPr id="3" name="文本框 2">
            <a:extLst>
              <a:ext uri="{FF2B5EF4-FFF2-40B4-BE49-F238E27FC236}">
                <a16:creationId xmlns:a16="http://schemas.microsoft.com/office/drawing/2014/main" id="{2D74FB64-C070-CA1A-D890-FFD4C946F7E4}"/>
              </a:ext>
            </a:extLst>
          </p:cNvPr>
          <p:cNvSpPr txBox="1"/>
          <p:nvPr/>
        </p:nvSpPr>
        <p:spPr>
          <a:xfrm>
            <a:off x="1216010" y="3285662"/>
            <a:ext cx="7751882" cy="3456074"/>
          </a:xfrm>
          <a:prstGeom prst="rect">
            <a:avLst/>
          </a:prstGeom>
          <a:noFill/>
          <a:ln w="19050">
            <a:solidFill>
              <a:schemeClr val="tx1"/>
            </a:solidFill>
            <a:prstDash val="dash"/>
          </a:ln>
        </p:spPr>
        <p:txBody>
          <a:bodyPr wrap="square">
            <a:spAutoFit/>
          </a:bodyPr>
          <a:lstStyle/>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非对称加密的基本过程大致为以下几步：</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）发送方撰写好明文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）接收方使用伪随机数生成器产生一对密钥，其中一个作为公钥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，另一个作为私钥 </a:t>
            </a:r>
            <a:r>
              <a:rPr lang="en-US" altLang="zh-CN" sz="1600" i="1" dirty="0" err="1">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err="1">
                <a:latin typeface="Times New Roman" panose="02020603050405020304" pitchFamily="18" charset="0"/>
                <a:ea typeface="SimSun" panose="02010600030101010101" pitchFamily="2" charset="-122"/>
                <a:cs typeface="Times New Roman" panose="02020603050405020304" pitchFamily="18" charset="0"/>
              </a:rPr>
              <a:t>d</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）接收方发送公钥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给发送方（传输渠道不必可信，即使有恶意攻击者在中间窃听到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也没关系）；</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）发送方用公钥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c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加密明文</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，得到密文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kc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5</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）发送方可传输密文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kc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给接收方（传输渠道不必可信）；</a:t>
            </a:r>
          </a:p>
          <a:p>
            <a:pPr algn="just">
              <a:lnSpc>
                <a:spcPct val="150000"/>
              </a:lnSpc>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6</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）接收方收到密文，用私钥 </a:t>
            </a:r>
            <a:r>
              <a:rPr lang="en-US" altLang="zh-CN" sz="1600" i="1" dirty="0" err="1">
                <a:latin typeface="Times New Roman" panose="02020603050405020304" pitchFamily="18" charset="0"/>
                <a:ea typeface="SimSun" panose="02010600030101010101" pitchFamily="2" charset="-122"/>
                <a:cs typeface="Times New Roman" panose="02020603050405020304" pitchFamily="18" charset="0"/>
              </a:rPr>
              <a:t>k</a:t>
            </a:r>
            <a:r>
              <a:rPr lang="en-US" altLang="zh-CN" sz="1600" baseline="-25000" dirty="0" err="1">
                <a:latin typeface="Times New Roman" panose="02020603050405020304" pitchFamily="18" charset="0"/>
                <a:ea typeface="SimSun" panose="02010600030101010101" pitchFamily="2" charset="-122"/>
                <a:cs typeface="Times New Roman" panose="02020603050405020304" pitchFamily="18" charset="0"/>
              </a:rPr>
              <a:t>d</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进行解密 （即</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aseline="-25000" dirty="0" err="1">
                <a:latin typeface="Times New Roman" panose="02020603050405020304" pitchFamily="18" charset="0"/>
                <a:ea typeface="SimSun" panose="02010600030101010101" pitchFamily="2" charset="-122"/>
                <a:cs typeface="Times New Roman" panose="02020603050405020304" pitchFamily="18" charset="0"/>
              </a:rPr>
              <a:t>kd</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aseline="-25000" dirty="0">
                <a:latin typeface="Times New Roman" panose="02020603050405020304" pitchFamily="18" charset="0"/>
                <a:ea typeface="SimSun" panose="02010600030101010101" pitchFamily="2" charset="-122"/>
                <a:cs typeface="Times New Roman" panose="02020603050405020304" pitchFamily="18" charset="0"/>
              </a:rPr>
              <a:t>kc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），得到明文 </a:t>
            </a:r>
            <a:r>
              <a:rPr lang="en-US" altLang="zh-CN" sz="1600"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1AD1A16C-2E23-5E82-FEC4-AEC3D2C1B57C}"/>
              </a:ext>
            </a:extLst>
          </p:cNvPr>
          <p:cNvPicPr>
            <a:picLocks noChangeAspect="1"/>
          </p:cNvPicPr>
          <p:nvPr/>
        </p:nvPicPr>
        <p:blipFill>
          <a:blip r:embed="rId3"/>
          <a:stretch>
            <a:fillRect/>
          </a:stretch>
        </p:blipFill>
        <p:spPr>
          <a:xfrm>
            <a:off x="4828327" y="3055556"/>
            <a:ext cx="4295812" cy="793494"/>
          </a:xfrm>
          <a:prstGeom prst="rect">
            <a:avLst/>
          </a:prstGeom>
        </p:spPr>
      </p:pic>
      <p:grpSp>
        <p:nvGrpSpPr>
          <p:cNvPr id="15" name="组合 14">
            <a:extLst>
              <a:ext uri="{FF2B5EF4-FFF2-40B4-BE49-F238E27FC236}">
                <a16:creationId xmlns:a16="http://schemas.microsoft.com/office/drawing/2014/main" id="{0F31DD03-009C-AC9B-09DD-0F50F78773E4}"/>
              </a:ext>
            </a:extLst>
          </p:cNvPr>
          <p:cNvGrpSpPr/>
          <p:nvPr/>
        </p:nvGrpSpPr>
        <p:grpSpPr>
          <a:xfrm>
            <a:off x="10634" y="797442"/>
            <a:ext cx="1079186" cy="6039293"/>
            <a:chOff x="10634" y="797442"/>
            <a:chExt cx="1079186" cy="6039293"/>
          </a:xfrm>
        </p:grpSpPr>
        <p:sp>
          <p:nvSpPr>
            <p:cNvPr id="16" name="矩形 15">
              <a:extLst>
                <a:ext uri="{FF2B5EF4-FFF2-40B4-BE49-F238E27FC236}">
                  <a16:creationId xmlns:a16="http://schemas.microsoft.com/office/drawing/2014/main" id="{E19784A1-8FEA-628D-A619-1A1B236EE94B}"/>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矩形 17">
              <a:extLst>
                <a:ext uri="{FF2B5EF4-FFF2-40B4-BE49-F238E27FC236}">
                  <a16:creationId xmlns:a16="http://schemas.microsoft.com/office/drawing/2014/main" id="{DA2189FA-23D9-2FE6-5998-7B1FFDD2EA44}"/>
                </a:ext>
              </a:extLst>
            </p:cNvPr>
            <p:cNvSpPr/>
            <p:nvPr/>
          </p:nvSpPr>
          <p:spPr>
            <a:xfrm>
              <a:off x="51760" y="2075054"/>
              <a:ext cx="1011600"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r>
                <a:rPr kumimoji="1" lang="zh-CN" altLang="en-US" sz="1600" b="1" dirty="0">
                  <a:solidFill>
                    <a:srgbClr val="C00000"/>
                  </a:solidFill>
                  <a:latin typeface="SimHei" panose="02010609060101010101" pitchFamily="49" charset="-122"/>
                  <a:ea typeface="SimHei" panose="02010609060101010101" pitchFamily="49" charset="-122"/>
                </a:rPr>
                <a:t>存储传输</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对称</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非对称</a:t>
              </a:r>
            </a:p>
          </p:txBody>
        </p:sp>
        <p:sp>
          <p:nvSpPr>
            <p:cNvPr id="19" name="矩形 18">
              <a:extLst>
                <a:ext uri="{FF2B5EF4-FFF2-40B4-BE49-F238E27FC236}">
                  <a16:creationId xmlns:a16="http://schemas.microsoft.com/office/drawing/2014/main" id="{EEE1B7F7-5953-D2D9-87F1-5EEF27DD9DBC}"/>
                </a:ext>
              </a:extLst>
            </p:cNvPr>
            <p:cNvSpPr/>
            <p:nvPr/>
          </p:nvSpPr>
          <p:spPr>
            <a:xfrm>
              <a:off x="40791" y="12132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20" name="矩形 19">
              <a:extLst>
                <a:ext uri="{FF2B5EF4-FFF2-40B4-BE49-F238E27FC236}">
                  <a16:creationId xmlns:a16="http://schemas.microsoft.com/office/drawing/2014/main" id="{A63301AD-9D72-9557-3A92-94391A6AAC13}"/>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21" name="直线连接符 9">
              <a:extLst>
                <a:ext uri="{FF2B5EF4-FFF2-40B4-BE49-F238E27FC236}">
                  <a16:creationId xmlns:a16="http://schemas.microsoft.com/office/drawing/2014/main" id="{CF840A6C-9CCD-D692-6CA2-815185D11E35}"/>
                </a:ext>
              </a:extLst>
            </p:cNvPr>
            <p:cNvCxnSpPr>
              <a:cxnSpLocks/>
            </p:cNvCxnSpPr>
            <p:nvPr/>
          </p:nvCxnSpPr>
          <p:spPr>
            <a:xfrm>
              <a:off x="188843" y="2782435"/>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BD26A8C-F13F-8B51-1058-373A909348DC}"/>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3" name="矩形 22">
              <a:extLst>
                <a:ext uri="{FF2B5EF4-FFF2-40B4-BE49-F238E27FC236}">
                  <a16:creationId xmlns:a16="http://schemas.microsoft.com/office/drawing/2014/main" id="{5482DECE-E4D5-41F7-B081-BA9C73758DA0}"/>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Tree>
    <p:extLst>
      <p:ext uri="{BB962C8B-B14F-4D97-AF65-F5344CB8AC3E}">
        <p14:creationId xmlns:p14="http://schemas.microsoft.com/office/powerpoint/2010/main" val="66674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bg/>
                                          </p:spTgt>
                                        </p:tgtEl>
                                        <p:attrNameLst>
                                          <p:attrName>style.visibility</p:attrName>
                                        </p:attrNameLst>
                                      </p:cBhvr>
                                      <p:to>
                                        <p:strVal val="visible"/>
                                      </p:to>
                                    </p:set>
                                    <p:animEffect transition="in" filter="fade">
                                      <p:cBhvr>
                                        <p:cTn id="28" dur="500"/>
                                        <p:tgtEl>
                                          <p:spTgt spid="3">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500"/>
                                        <p:tgtEl>
                                          <p:spTgt spid="3">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fade">
                                      <p:cBhvr>
                                        <p:cTn id="6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5C9B6D9-EF65-86CC-9385-9B6FE0B67F09}"/>
              </a:ext>
            </a:extLst>
          </p:cNvPr>
          <p:cNvPicPr>
            <a:picLocks noChangeAspect="1"/>
          </p:cNvPicPr>
          <p:nvPr/>
        </p:nvPicPr>
        <p:blipFill>
          <a:blip r:embed="rId3"/>
          <a:stretch>
            <a:fillRect/>
          </a:stretch>
        </p:blipFill>
        <p:spPr>
          <a:xfrm>
            <a:off x="3944830" y="1418230"/>
            <a:ext cx="1899575" cy="2047992"/>
          </a:xfrm>
          <a:prstGeom prst="rect">
            <a:avLst/>
          </a:prstGeom>
        </p:spPr>
      </p:pic>
      <p:sp>
        <p:nvSpPr>
          <p:cNvPr id="19" name="文本框 18">
            <a:extLst>
              <a:ext uri="{FF2B5EF4-FFF2-40B4-BE49-F238E27FC236}">
                <a16:creationId xmlns:a16="http://schemas.microsoft.com/office/drawing/2014/main" id="{E97415F5-1FF6-6D0A-1AFD-F5F05B1582A3}"/>
              </a:ext>
            </a:extLst>
          </p:cNvPr>
          <p:cNvSpPr txBox="1"/>
          <p:nvPr/>
        </p:nvSpPr>
        <p:spPr>
          <a:xfrm>
            <a:off x="1246356" y="6483558"/>
            <a:ext cx="2747063"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https://zhuanlan.zhihu.com/p/436455172</a:t>
            </a:r>
          </a:p>
        </p:txBody>
      </p:sp>
      <p:pic>
        <p:nvPicPr>
          <p:cNvPr id="20" name="图片 19">
            <a:extLst>
              <a:ext uri="{FF2B5EF4-FFF2-40B4-BE49-F238E27FC236}">
                <a16:creationId xmlns:a16="http://schemas.microsoft.com/office/drawing/2014/main" id="{FCA6C123-25AC-CD9A-A682-FDAC97AD9B05}"/>
              </a:ext>
            </a:extLst>
          </p:cNvPr>
          <p:cNvPicPr>
            <a:picLocks noChangeAspect="1"/>
          </p:cNvPicPr>
          <p:nvPr/>
        </p:nvPicPr>
        <p:blipFill rotWithShape="1">
          <a:blip r:embed="rId4"/>
          <a:srcRect l="26534" t="-1" r="33217" b="31662"/>
          <a:stretch/>
        </p:blipFill>
        <p:spPr>
          <a:xfrm>
            <a:off x="1452019" y="2058954"/>
            <a:ext cx="1363657" cy="1709471"/>
          </a:xfrm>
          <a:prstGeom prst="rect">
            <a:avLst/>
          </a:prstGeom>
        </p:spPr>
      </p:pic>
      <p:sp>
        <p:nvSpPr>
          <p:cNvPr id="21" name="文本框 20">
            <a:extLst>
              <a:ext uri="{FF2B5EF4-FFF2-40B4-BE49-F238E27FC236}">
                <a16:creationId xmlns:a16="http://schemas.microsoft.com/office/drawing/2014/main" id="{045AC1E9-2FF6-05DA-0F2C-81F169E1E4DF}"/>
              </a:ext>
            </a:extLst>
          </p:cNvPr>
          <p:cNvSpPr txBox="1"/>
          <p:nvPr/>
        </p:nvSpPr>
        <p:spPr>
          <a:xfrm>
            <a:off x="1083882" y="3629528"/>
            <a:ext cx="1363657" cy="461665"/>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公钥，发给寄信者</a:t>
            </a:r>
          </a:p>
        </p:txBody>
      </p:sp>
      <p:sp>
        <p:nvSpPr>
          <p:cNvPr id="22" name="文本框 21">
            <a:extLst>
              <a:ext uri="{FF2B5EF4-FFF2-40B4-BE49-F238E27FC236}">
                <a16:creationId xmlns:a16="http://schemas.microsoft.com/office/drawing/2014/main" id="{01AC6DA8-EBC8-3AFA-E269-893EDF4A3F15}"/>
              </a:ext>
            </a:extLst>
          </p:cNvPr>
          <p:cNvSpPr txBox="1"/>
          <p:nvPr/>
        </p:nvSpPr>
        <p:spPr>
          <a:xfrm>
            <a:off x="2678348" y="3400620"/>
            <a:ext cx="1363657"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私钥，自己保留</a:t>
            </a:r>
          </a:p>
        </p:txBody>
      </p:sp>
      <p:grpSp>
        <p:nvGrpSpPr>
          <p:cNvPr id="54" name="组合 53">
            <a:extLst>
              <a:ext uri="{FF2B5EF4-FFF2-40B4-BE49-F238E27FC236}">
                <a16:creationId xmlns:a16="http://schemas.microsoft.com/office/drawing/2014/main" id="{69B757A1-0253-78FD-F7BF-A85EF928E0F2}"/>
              </a:ext>
            </a:extLst>
          </p:cNvPr>
          <p:cNvGrpSpPr/>
          <p:nvPr/>
        </p:nvGrpSpPr>
        <p:grpSpPr>
          <a:xfrm>
            <a:off x="1547232" y="3633004"/>
            <a:ext cx="5735822" cy="2360180"/>
            <a:chOff x="2697251" y="3610652"/>
            <a:chExt cx="8135937" cy="3098206"/>
          </a:xfrm>
        </p:grpSpPr>
        <p:pic>
          <p:nvPicPr>
            <p:cNvPr id="23" name="图片 22">
              <a:extLst>
                <a:ext uri="{FF2B5EF4-FFF2-40B4-BE49-F238E27FC236}">
                  <a16:creationId xmlns:a16="http://schemas.microsoft.com/office/drawing/2014/main" id="{852C483A-D842-8EFE-BFBC-98D4447CDE67}"/>
                </a:ext>
              </a:extLst>
            </p:cNvPr>
            <p:cNvPicPr>
              <a:picLocks noChangeAspect="1"/>
            </p:cNvPicPr>
            <p:nvPr/>
          </p:nvPicPr>
          <p:blipFill rotWithShape="1">
            <a:blip r:embed="rId5"/>
            <a:srcRect t="1528"/>
            <a:stretch/>
          </p:blipFill>
          <p:spPr>
            <a:xfrm>
              <a:off x="6645011" y="3610652"/>
              <a:ext cx="4188177" cy="3098206"/>
            </a:xfrm>
            <a:prstGeom prst="rect">
              <a:avLst/>
            </a:prstGeom>
          </p:spPr>
        </p:pic>
        <p:grpSp>
          <p:nvGrpSpPr>
            <p:cNvPr id="32" name="组合 31">
              <a:extLst>
                <a:ext uri="{FF2B5EF4-FFF2-40B4-BE49-F238E27FC236}">
                  <a16:creationId xmlns:a16="http://schemas.microsoft.com/office/drawing/2014/main" id="{7E979DF9-5FCA-4C7A-A3B8-F3C315673AF2}"/>
                </a:ext>
              </a:extLst>
            </p:cNvPr>
            <p:cNvGrpSpPr/>
            <p:nvPr/>
          </p:nvGrpSpPr>
          <p:grpSpPr>
            <a:xfrm>
              <a:off x="2697251" y="4161076"/>
              <a:ext cx="3759840" cy="1732320"/>
              <a:chOff x="2697251" y="4161076"/>
              <a:chExt cx="3759840" cy="1732320"/>
            </a:xfrm>
          </p:grpSpPr>
          <mc:AlternateContent xmlns:mc="http://schemas.openxmlformats.org/markup-compatibility/2006" xmlns:p14="http://schemas.microsoft.com/office/powerpoint/2010/main">
            <mc:Choice Requires="p14">
              <p:contentPart p14:bwMode="auto" r:id="rId6">
                <p14:nvContentPartPr>
                  <p14:cNvPr id="30" name="墨迹 29">
                    <a:extLst>
                      <a:ext uri="{FF2B5EF4-FFF2-40B4-BE49-F238E27FC236}">
                        <a16:creationId xmlns:a16="http://schemas.microsoft.com/office/drawing/2014/main" id="{788B9B34-0CC0-95C5-26A5-4AE9029400D7}"/>
                      </a:ext>
                    </a:extLst>
                  </p14:cNvPr>
                  <p14:cNvContentPartPr/>
                  <p14:nvPr/>
                </p14:nvContentPartPr>
                <p14:xfrm>
                  <a:off x="2697251" y="4161076"/>
                  <a:ext cx="3727800" cy="1693800"/>
                </p14:xfrm>
              </p:contentPart>
            </mc:Choice>
            <mc:Fallback xmlns="">
              <p:pic>
                <p:nvPicPr>
                  <p:cNvPr id="30" name="墨迹 29">
                    <a:extLst>
                      <a:ext uri="{FF2B5EF4-FFF2-40B4-BE49-F238E27FC236}">
                        <a16:creationId xmlns:a16="http://schemas.microsoft.com/office/drawing/2014/main" id="{788B9B34-0CC0-95C5-26A5-4AE9029400D7}"/>
                      </a:ext>
                    </a:extLst>
                  </p:cNvPr>
                  <p:cNvPicPr/>
                  <p:nvPr/>
                </p:nvPicPr>
                <p:blipFill>
                  <a:blip r:embed="rId8"/>
                  <a:stretch>
                    <a:fillRect/>
                  </a:stretch>
                </p:blipFill>
                <p:spPr>
                  <a:xfrm>
                    <a:off x="2688060" y="4152215"/>
                    <a:ext cx="3746565" cy="171116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墨迹 30">
                    <a:extLst>
                      <a:ext uri="{FF2B5EF4-FFF2-40B4-BE49-F238E27FC236}">
                        <a16:creationId xmlns:a16="http://schemas.microsoft.com/office/drawing/2014/main" id="{6BF7326E-22CD-3CFD-1541-33B96E6CBAF0}"/>
                      </a:ext>
                    </a:extLst>
                  </p14:cNvPr>
                  <p14:cNvContentPartPr/>
                  <p14:nvPr/>
                </p14:nvContentPartPr>
                <p14:xfrm>
                  <a:off x="6092411" y="5610796"/>
                  <a:ext cx="364680" cy="282600"/>
                </p14:xfrm>
              </p:contentPart>
            </mc:Choice>
            <mc:Fallback xmlns="">
              <p:pic>
                <p:nvPicPr>
                  <p:cNvPr id="31" name="墨迹 30">
                    <a:extLst>
                      <a:ext uri="{FF2B5EF4-FFF2-40B4-BE49-F238E27FC236}">
                        <a16:creationId xmlns:a16="http://schemas.microsoft.com/office/drawing/2014/main" id="{6BF7326E-22CD-3CFD-1541-33B96E6CBAF0}"/>
                      </a:ext>
                    </a:extLst>
                  </p:cNvPr>
                  <p:cNvPicPr/>
                  <p:nvPr/>
                </p:nvPicPr>
                <p:blipFill>
                  <a:blip r:embed="rId10"/>
                  <a:stretch>
                    <a:fillRect/>
                  </a:stretch>
                </p:blipFill>
                <p:spPr>
                  <a:xfrm>
                    <a:off x="6082844" y="5602297"/>
                    <a:ext cx="383431" cy="29995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1" name="墨迹 40">
                  <a:extLst>
                    <a:ext uri="{FF2B5EF4-FFF2-40B4-BE49-F238E27FC236}">
                      <a16:creationId xmlns:a16="http://schemas.microsoft.com/office/drawing/2014/main" id="{7AFACBCE-A326-52A2-BBEE-6C3A65AD0FCA}"/>
                    </a:ext>
                  </a:extLst>
                </p14:cNvPr>
                <p14:cNvContentPartPr/>
                <p14:nvPr/>
              </p14:nvContentPartPr>
              <p14:xfrm>
                <a:off x="4186931" y="5193916"/>
                <a:ext cx="360" cy="211680"/>
              </p14:xfrm>
            </p:contentPart>
          </mc:Choice>
          <mc:Fallback xmlns="">
            <p:pic>
              <p:nvPicPr>
                <p:cNvPr id="41" name="墨迹 40">
                  <a:extLst>
                    <a:ext uri="{FF2B5EF4-FFF2-40B4-BE49-F238E27FC236}">
                      <a16:creationId xmlns:a16="http://schemas.microsoft.com/office/drawing/2014/main" id="{7AFACBCE-A326-52A2-BBEE-6C3A65AD0FCA}"/>
                    </a:ext>
                  </a:extLst>
                </p:cNvPr>
                <p:cNvPicPr/>
                <p:nvPr/>
              </p:nvPicPr>
              <p:blipFill>
                <a:blip r:embed="rId12"/>
                <a:stretch>
                  <a:fillRect/>
                </a:stretch>
              </p:blipFill>
              <p:spPr>
                <a:xfrm>
                  <a:off x="4178291" y="5185406"/>
                  <a:ext cx="18000" cy="229054"/>
                </a:xfrm>
                <a:prstGeom prst="rect">
                  <a:avLst/>
                </a:prstGeom>
              </p:spPr>
            </p:pic>
          </mc:Fallback>
        </mc:AlternateContent>
      </p:grpSp>
      <p:grpSp>
        <p:nvGrpSpPr>
          <p:cNvPr id="55" name="组合 54">
            <a:extLst>
              <a:ext uri="{FF2B5EF4-FFF2-40B4-BE49-F238E27FC236}">
                <a16:creationId xmlns:a16="http://schemas.microsoft.com/office/drawing/2014/main" id="{CF61399B-59CC-8538-4EDD-6B8A9D251D89}"/>
              </a:ext>
            </a:extLst>
          </p:cNvPr>
          <p:cNvGrpSpPr/>
          <p:nvPr/>
        </p:nvGrpSpPr>
        <p:grpSpPr>
          <a:xfrm>
            <a:off x="5845101" y="2249890"/>
            <a:ext cx="1111419" cy="1518536"/>
            <a:chOff x="7793468" y="1856852"/>
            <a:chExt cx="1481892" cy="2459431"/>
          </a:xfrm>
        </p:grpSpPr>
        <p:grpSp>
          <p:nvGrpSpPr>
            <p:cNvPr id="37" name="组合 36">
              <a:extLst>
                <a:ext uri="{FF2B5EF4-FFF2-40B4-BE49-F238E27FC236}">
                  <a16:creationId xmlns:a16="http://schemas.microsoft.com/office/drawing/2014/main" id="{B0ADE3E2-49AE-0C26-1B35-ECF289DB76A4}"/>
                </a:ext>
              </a:extLst>
            </p:cNvPr>
            <p:cNvGrpSpPr/>
            <p:nvPr/>
          </p:nvGrpSpPr>
          <p:grpSpPr>
            <a:xfrm>
              <a:off x="7793468" y="1856852"/>
              <a:ext cx="1481892" cy="2459431"/>
              <a:chOff x="9168611" y="1628836"/>
              <a:chExt cx="1673280" cy="2570040"/>
            </a:xfrm>
          </p:grpSpPr>
          <mc:AlternateContent xmlns:mc="http://schemas.openxmlformats.org/markup-compatibility/2006" xmlns:p14="http://schemas.microsoft.com/office/powerpoint/2010/main">
            <mc:Choice Requires="p14">
              <p:contentPart p14:bwMode="auto" r:id="rId13">
                <p14:nvContentPartPr>
                  <p14:cNvPr id="33" name="墨迹 32">
                    <a:extLst>
                      <a:ext uri="{FF2B5EF4-FFF2-40B4-BE49-F238E27FC236}">
                        <a16:creationId xmlns:a16="http://schemas.microsoft.com/office/drawing/2014/main" id="{6F61A320-A258-FD46-635B-463AC9740A25}"/>
                      </a:ext>
                    </a:extLst>
                  </p14:cNvPr>
                  <p14:cNvContentPartPr/>
                  <p14:nvPr/>
                </p14:nvContentPartPr>
                <p14:xfrm>
                  <a:off x="9170411" y="1684996"/>
                  <a:ext cx="1671480" cy="2513880"/>
                </p14:xfrm>
              </p:contentPart>
            </mc:Choice>
            <mc:Fallback xmlns="">
              <p:pic>
                <p:nvPicPr>
                  <p:cNvPr id="33" name="墨迹 32">
                    <a:extLst>
                      <a:ext uri="{FF2B5EF4-FFF2-40B4-BE49-F238E27FC236}">
                        <a16:creationId xmlns:a16="http://schemas.microsoft.com/office/drawing/2014/main" id="{6F61A320-A258-FD46-635B-463AC9740A25}"/>
                      </a:ext>
                    </a:extLst>
                  </p:cNvPr>
                  <p:cNvPicPr/>
                  <p:nvPr/>
                </p:nvPicPr>
                <p:blipFill>
                  <a:blip r:embed="rId14"/>
                  <a:stretch>
                    <a:fillRect/>
                  </a:stretch>
                </p:blipFill>
                <p:spPr>
                  <a:xfrm>
                    <a:off x="9160655" y="1673573"/>
                    <a:ext cx="1691398" cy="253626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墨迹 33">
                    <a:extLst>
                      <a:ext uri="{FF2B5EF4-FFF2-40B4-BE49-F238E27FC236}">
                        <a16:creationId xmlns:a16="http://schemas.microsoft.com/office/drawing/2014/main" id="{A38A6BD8-423A-82C1-BC31-6C46630EFD40}"/>
                      </a:ext>
                    </a:extLst>
                  </p14:cNvPr>
                  <p14:cNvContentPartPr/>
                  <p14:nvPr/>
                </p14:nvContentPartPr>
                <p14:xfrm>
                  <a:off x="9168611" y="1684996"/>
                  <a:ext cx="133200" cy="161280"/>
                </p14:xfrm>
              </p:contentPart>
            </mc:Choice>
            <mc:Fallback xmlns="">
              <p:pic>
                <p:nvPicPr>
                  <p:cNvPr id="34" name="墨迹 33">
                    <a:extLst>
                      <a:ext uri="{FF2B5EF4-FFF2-40B4-BE49-F238E27FC236}">
                        <a16:creationId xmlns:a16="http://schemas.microsoft.com/office/drawing/2014/main" id="{A38A6BD8-423A-82C1-BC31-6C46630EFD40}"/>
                      </a:ext>
                    </a:extLst>
                  </p:cNvPr>
                  <p:cNvPicPr/>
                  <p:nvPr/>
                </p:nvPicPr>
                <p:blipFill>
                  <a:blip r:embed="rId16"/>
                  <a:stretch>
                    <a:fillRect/>
                  </a:stretch>
                </p:blipFill>
                <p:spPr>
                  <a:xfrm>
                    <a:off x="9158459" y="1673574"/>
                    <a:ext cx="153099" cy="18366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墨迹 35">
                    <a:extLst>
                      <a:ext uri="{FF2B5EF4-FFF2-40B4-BE49-F238E27FC236}">
                        <a16:creationId xmlns:a16="http://schemas.microsoft.com/office/drawing/2014/main" id="{977DE8FE-60A6-5F99-05C5-58C99F17AC48}"/>
                      </a:ext>
                    </a:extLst>
                  </p14:cNvPr>
                  <p14:cNvContentPartPr/>
                  <p14:nvPr/>
                </p14:nvContentPartPr>
                <p14:xfrm>
                  <a:off x="9194171" y="1628836"/>
                  <a:ext cx="284760" cy="66600"/>
                </p14:xfrm>
              </p:contentPart>
            </mc:Choice>
            <mc:Fallback xmlns="">
              <p:pic>
                <p:nvPicPr>
                  <p:cNvPr id="36" name="墨迹 35">
                    <a:extLst>
                      <a:ext uri="{FF2B5EF4-FFF2-40B4-BE49-F238E27FC236}">
                        <a16:creationId xmlns:a16="http://schemas.microsoft.com/office/drawing/2014/main" id="{977DE8FE-60A6-5F99-05C5-58C99F17AC48}"/>
                      </a:ext>
                    </a:extLst>
                  </p:cNvPr>
                  <p:cNvPicPr/>
                  <p:nvPr/>
                </p:nvPicPr>
                <p:blipFill>
                  <a:blip r:embed="rId18"/>
                  <a:stretch>
                    <a:fillRect/>
                  </a:stretch>
                </p:blipFill>
                <p:spPr>
                  <a:xfrm>
                    <a:off x="9184016" y="1617432"/>
                    <a:ext cx="304665" cy="8895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3" name="墨迹 42">
                  <a:extLst>
                    <a:ext uri="{FF2B5EF4-FFF2-40B4-BE49-F238E27FC236}">
                      <a16:creationId xmlns:a16="http://schemas.microsoft.com/office/drawing/2014/main" id="{49FECA76-53CF-0694-B725-5DC1D89B6497}"/>
                    </a:ext>
                  </a:extLst>
                </p14:cNvPr>
                <p14:cNvContentPartPr/>
                <p14:nvPr/>
              </p14:nvContentPartPr>
              <p14:xfrm>
                <a:off x="8980046" y="2451010"/>
                <a:ext cx="280532" cy="289601"/>
              </p14:xfrm>
            </p:contentPart>
          </mc:Choice>
          <mc:Fallback xmlns="">
            <p:pic>
              <p:nvPicPr>
                <p:cNvPr id="43" name="墨迹 42">
                  <a:extLst>
                    <a:ext uri="{FF2B5EF4-FFF2-40B4-BE49-F238E27FC236}">
                      <a16:creationId xmlns:a16="http://schemas.microsoft.com/office/drawing/2014/main" id="{49FECA76-53CF-0694-B725-5DC1D89B6497}"/>
                    </a:ext>
                  </a:extLst>
                </p:cNvPr>
                <p:cNvPicPr/>
                <p:nvPr/>
              </p:nvPicPr>
              <p:blipFill>
                <a:blip r:embed="rId20"/>
                <a:stretch>
                  <a:fillRect/>
                </a:stretch>
              </p:blipFill>
              <p:spPr>
                <a:xfrm>
                  <a:off x="8971043" y="2440090"/>
                  <a:ext cx="298178" cy="311004"/>
                </a:xfrm>
                <a:prstGeom prst="rect">
                  <a:avLst/>
                </a:prstGeom>
              </p:spPr>
            </p:pic>
          </mc:Fallback>
        </mc:AlternateContent>
      </p:grpSp>
      <p:grpSp>
        <p:nvGrpSpPr>
          <p:cNvPr id="53" name="组合 52">
            <a:extLst>
              <a:ext uri="{FF2B5EF4-FFF2-40B4-BE49-F238E27FC236}">
                <a16:creationId xmlns:a16="http://schemas.microsoft.com/office/drawing/2014/main" id="{42190C06-99CD-2405-5713-1D030669D283}"/>
              </a:ext>
            </a:extLst>
          </p:cNvPr>
          <p:cNvGrpSpPr/>
          <p:nvPr/>
        </p:nvGrpSpPr>
        <p:grpSpPr>
          <a:xfrm>
            <a:off x="2749741" y="2539691"/>
            <a:ext cx="1292264" cy="509082"/>
            <a:chOff x="4149491" y="2460796"/>
            <a:chExt cx="2435040" cy="887760"/>
          </a:xfrm>
        </p:grpSpPr>
        <mc:AlternateContent xmlns:mc="http://schemas.openxmlformats.org/markup-compatibility/2006" xmlns:p14="http://schemas.microsoft.com/office/powerpoint/2010/main">
          <mc:Choice Requires="p14">
            <p:contentPart p14:bwMode="auto" r:id="rId21">
              <p14:nvContentPartPr>
                <p14:cNvPr id="38" name="墨迹 37">
                  <a:extLst>
                    <a:ext uri="{FF2B5EF4-FFF2-40B4-BE49-F238E27FC236}">
                      <a16:creationId xmlns:a16="http://schemas.microsoft.com/office/drawing/2014/main" id="{957A6B6C-2BB3-2691-1799-F86F0CE09EDE}"/>
                    </a:ext>
                  </a:extLst>
                </p14:cNvPr>
                <p14:cNvContentPartPr/>
                <p14:nvPr/>
              </p14:nvContentPartPr>
              <p14:xfrm>
                <a:off x="4149491" y="2846716"/>
                <a:ext cx="2317680" cy="501840"/>
              </p14:xfrm>
            </p:contentPart>
          </mc:Choice>
          <mc:Fallback xmlns="">
            <p:pic>
              <p:nvPicPr>
                <p:cNvPr id="38" name="墨迹 37">
                  <a:extLst>
                    <a:ext uri="{FF2B5EF4-FFF2-40B4-BE49-F238E27FC236}">
                      <a16:creationId xmlns:a16="http://schemas.microsoft.com/office/drawing/2014/main" id="{957A6B6C-2BB3-2691-1799-F86F0CE09EDE}"/>
                    </a:ext>
                  </a:extLst>
                </p:cNvPr>
                <p:cNvPicPr/>
                <p:nvPr/>
              </p:nvPicPr>
              <p:blipFill>
                <a:blip r:embed="rId22"/>
                <a:stretch>
                  <a:fillRect/>
                </a:stretch>
              </p:blipFill>
              <p:spPr>
                <a:xfrm>
                  <a:off x="4136773" y="2834947"/>
                  <a:ext cx="2342607" cy="52490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墨迹 38">
                  <a:extLst>
                    <a:ext uri="{FF2B5EF4-FFF2-40B4-BE49-F238E27FC236}">
                      <a16:creationId xmlns:a16="http://schemas.microsoft.com/office/drawing/2014/main" id="{B1F7833B-6EEA-B7F2-FBBE-77809E749F0C}"/>
                    </a:ext>
                  </a:extLst>
                </p14:cNvPr>
                <p14:cNvContentPartPr/>
                <p14:nvPr/>
              </p14:nvContentPartPr>
              <p14:xfrm>
                <a:off x="6217331" y="2755276"/>
                <a:ext cx="367200" cy="268200"/>
              </p14:xfrm>
            </p:contentPart>
          </mc:Choice>
          <mc:Fallback xmlns="">
            <p:pic>
              <p:nvPicPr>
                <p:cNvPr id="39" name="墨迹 38">
                  <a:extLst>
                    <a:ext uri="{FF2B5EF4-FFF2-40B4-BE49-F238E27FC236}">
                      <a16:creationId xmlns:a16="http://schemas.microsoft.com/office/drawing/2014/main" id="{B1F7833B-6EEA-B7F2-FBBE-77809E749F0C}"/>
                    </a:ext>
                  </a:extLst>
                </p:cNvPr>
                <p:cNvPicPr/>
                <p:nvPr/>
              </p:nvPicPr>
              <p:blipFill>
                <a:blip r:embed="rId24"/>
                <a:stretch>
                  <a:fillRect/>
                </a:stretch>
              </p:blipFill>
              <p:spPr>
                <a:xfrm>
                  <a:off x="6204616" y="2743513"/>
                  <a:ext cx="392121" cy="29125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2" name="墨迹 51">
                  <a:extLst>
                    <a:ext uri="{FF2B5EF4-FFF2-40B4-BE49-F238E27FC236}">
                      <a16:creationId xmlns:a16="http://schemas.microsoft.com/office/drawing/2014/main" id="{A3D03706-857B-6541-5F86-CAF3380E898B}"/>
                    </a:ext>
                  </a:extLst>
                </p14:cNvPr>
                <p14:cNvContentPartPr/>
                <p14:nvPr/>
              </p14:nvContentPartPr>
              <p14:xfrm>
                <a:off x="4999451" y="2460796"/>
                <a:ext cx="231120" cy="361080"/>
              </p14:xfrm>
            </p:contentPart>
          </mc:Choice>
          <mc:Fallback xmlns="">
            <p:pic>
              <p:nvPicPr>
                <p:cNvPr id="52" name="墨迹 51">
                  <a:extLst>
                    <a:ext uri="{FF2B5EF4-FFF2-40B4-BE49-F238E27FC236}">
                      <a16:creationId xmlns:a16="http://schemas.microsoft.com/office/drawing/2014/main" id="{A3D03706-857B-6541-5F86-CAF3380E898B}"/>
                    </a:ext>
                  </a:extLst>
                </p:cNvPr>
                <p:cNvPicPr/>
                <p:nvPr/>
              </p:nvPicPr>
              <p:blipFill>
                <a:blip r:embed="rId26"/>
                <a:stretch>
                  <a:fillRect/>
                </a:stretch>
              </p:blipFill>
              <p:spPr>
                <a:xfrm>
                  <a:off x="4986752" y="2449027"/>
                  <a:ext cx="256010" cy="384148"/>
                </a:xfrm>
                <a:prstGeom prst="rect">
                  <a:avLst/>
                </a:prstGeom>
              </p:spPr>
            </p:pic>
          </mc:Fallback>
        </mc:AlternateContent>
      </p:grpSp>
      <p:sp>
        <p:nvSpPr>
          <p:cNvPr id="57" name="文本框 56">
            <a:extLst>
              <a:ext uri="{FF2B5EF4-FFF2-40B4-BE49-F238E27FC236}">
                <a16:creationId xmlns:a16="http://schemas.microsoft.com/office/drawing/2014/main" id="{85631612-4FC0-2E8E-F7A8-720E2C893CCC}"/>
              </a:ext>
            </a:extLst>
          </p:cNvPr>
          <p:cNvSpPr txBox="1"/>
          <p:nvPr/>
        </p:nvSpPr>
        <p:spPr>
          <a:xfrm>
            <a:off x="7081991" y="1107610"/>
            <a:ext cx="1977186" cy="262719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lnSpc>
                <a:spcPct val="150000"/>
              </a:lnSpc>
            </a:pPr>
            <a:r>
              <a:rPr lang="zh-CN" altLang="en-US" sz="1400" dirty="0">
                <a:latin typeface="SimSun" panose="02010600030101010101" pitchFamily="2" charset="-122"/>
                <a:ea typeface="SimSun" panose="02010600030101010101" pitchFamily="2" charset="-122"/>
              </a:rPr>
              <a:t>由于对称加密和非对称加密各有优势，所以一种典型的加密方法是</a:t>
            </a:r>
            <a:r>
              <a:rPr lang="zh-CN" altLang="en-US" sz="1400" b="1" dirty="0">
                <a:latin typeface="SimSun" panose="02010600030101010101" pitchFamily="2" charset="-122"/>
                <a:ea typeface="SimSun" panose="02010600030101010101" pitchFamily="2" charset="-122"/>
              </a:rPr>
              <a:t>组合使用这两种技术</a:t>
            </a:r>
            <a:r>
              <a:rPr lang="zh-CN" altLang="en-US" sz="1400" dirty="0">
                <a:latin typeface="SimSun" panose="02010600030101010101" pitchFamily="2" charset="-122"/>
                <a:ea typeface="SimSun" panose="02010600030101010101" pitchFamily="2" charset="-122"/>
              </a:rPr>
              <a:t>。也就是说，可以</a:t>
            </a:r>
            <a:r>
              <a:rPr lang="zh-CN" altLang="en-US" sz="1400" b="1" dirty="0">
                <a:solidFill>
                  <a:srgbClr val="C00000"/>
                </a:solidFill>
                <a:latin typeface="SimSun" panose="02010600030101010101" pitchFamily="2" charset="-122"/>
                <a:ea typeface="SimSun" panose="02010600030101010101" pitchFamily="2" charset="-122"/>
              </a:rPr>
              <a:t>利用非对称加密来加密对称加密的密钥，再使用对称加密的密钥加密全部数据</a:t>
            </a:r>
            <a:r>
              <a:rPr lang="zh-CN" altLang="en-US" sz="1400" dirty="0">
                <a:solidFill>
                  <a:srgbClr val="C00000"/>
                </a:solidFill>
                <a:latin typeface="SimSun" panose="02010600030101010101" pitchFamily="2" charset="-122"/>
                <a:ea typeface="SimSun" panose="02010600030101010101" pitchFamily="2" charset="-122"/>
              </a:rPr>
              <a:t>。</a:t>
            </a:r>
            <a:endParaRPr lang="en-US" altLang="zh-CN" sz="1400" dirty="0">
              <a:solidFill>
                <a:srgbClr val="C00000"/>
              </a:solidFill>
              <a:latin typeface="SimSun" panose="02010600030101010101" pitchFamily="2" charset="-122"/>
              <a:ea typeface="SimSun" panose="02010600030101010101" pitchFamily="2" charset="-122"/>
            </a:endParaRPr>
          </a:p>
        </p:txBody>
      </p:sp>
      <p:grpSp>
        <p:nvGrpSpPr>
          <p:cNvPr id="4" name="组合 3">
            <a:extLst>
              <a:ext uri="{FF2B5EF4-FFF2-40B4-BE49-F238E27FC236}">
                <a16:creationId xmlns:a16="http://schemas.microsoft.com/office/drawing/2014/main" id="{216B2CEC-3A8C-1282-7F12-62D189FCE052}"/>
              </a:ext>
            </a:extLst>
          </p:cNvPr>
          <p:cNvGrpSpPr/>
          <p:nvPr/>
        </p:nvGrpSpPr>
        <p:grpSpPr>
          <a:xfrm>
            <a:off x="10634" y="797442"/>
            <a:ext cx="1079186" cy="6039293"/>
            <a:chOff x="10634" y="797442"/>
            <a:chExt cx="1079186" cy="6039293"/>
          </a:xfrm>
        </p:grpSpPr>
        <p:sp>
          <p:nvSpPr>
            <p:cNvPr id="7" name="矩形 6">
              <a:extLst>
                <a:ext uri="{FF2B5EF4-FFF2-40B4-BE49-F238E27FC236}">
                  <a16:creationId xmlns:a16="http://schemas.microsoft.com/office/drawing/2014/main" id="{842F7D28-9BEA-0524-9111-EC2341696B8D}"/>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a:extLst>
                <a:ext uri="{FF2B5EF4-FFF2-40B4-BE49-F238E27FC236}">
                  <a16:creationId xmlns:a16="http://schemas.microsoft.com/office/drawing/2014/main" id="{C0F427FE-45E2-47C3-1812-DF8ECC706ED4}"/>
                </a:ext>
              </a:extLst>
            </p:cNvPr>
            <p:cNvSpPr/>
            <p:nvPr/>
          </p:nvSpPr>
          <p:spPr>
            <a:xfrm>
              <a:off x="51760" y="2075054"/>
              <a:ext cx="1011600" cy="1658622"/>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r>
                <a:rPr kumimoji="1" lang="zh-CN" altLang="en-US" sz="1600" b="1" dirty="0">
                  <a:solidFill>
                    <a:srgbClr val="C00000"/>
                  </a:solidFill>
                  <a:latin typeface="SimHei" panose="02010609060101010101" pitchFamily="49" charset="-122"/>
                  <a:ea typeface="SimHei" panose="02010609060101010101" pitchFamily="49" charset="-122"/>
                </a:rPr>
                <a:t>存储传输</a:t>
              </a:r>
              <a:endParaRPr kumimoji="1" lang="en-US" altLang="zh-CN" sz="1500" dirty="0">
                <a:solidFill>
                  <a:srgbClr val="C00000"/>
                </a:solidFill>
                <a:latin typeface="SimHei" panose="02010609060101010101" pitchFamily="49" charset="-122"/>
                <a:ea typeface="SimHei" panose="02010609060101010101" pitchFamily="49" charset="-122"/>
              </a:endParaRPr>
            </a:p>
            <a:p>
              <a:pPr algn="ctr"/>
              <a:endParaRPr kumimoji="1" lang="en-US" altLang="zh-CN" sz="1500" dirty="0">
                <a:solidFill>
                  <a:srgbClr val="C00000"/>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chemeClr val="bg1">
                      <a:lumMod val="65000"/>
                    </a:schemeClr>
                  </a:solidFill>
                  <a:latin typeface="SimHei" panose="02010609060101010101" pitchFamily="49" charset="-122"/>
                  <a:ea typeface="SimHei" panose="02010609060101010101" pitchFamily="49" charset="-122"/>
                </a:rPr>
                <a:t>对称</a:t>
              </a:r>
              <a:endParaRPr kumimoji="1" lang="en-US" altLang="zh-CN" sz="1500" dirty="0">
                <a:solidFill>
                  <a:schemeClr val="bg1">
                    <a:lumMod val="65000"/>
                  </a:schemeClr>
                </a:solidFill>
                <a:latin typeface="SimHei" panose="02010609060101010101" pitchFamily="49" charset="-122"/>
                <a:ea typeface="SimHei" panose="02010609060101010101" pitchFamily="49" charset="-122"/>
              </a:endParaRPr>
            </a:p>
            <a:p>
              <a:pPr algn="ctr">
                <a:lnSpc>
                  <a:spcPct val="150000"/>
                </a:lnSpc>
              </a:pPr>
              <a:r>
                <a:rPr kumimoji="1" lang="zh-CN" altLang="en-US" sz="1500" dirty="0">
                  <a:solidFill>
                    <a:srgbClr val="C00000"/>
                  </a:solidFill>
                  <a:latin typeface="SimHei" panose="02010609060101010101" pitchFamily="49" charset="-122"/>
                  <a:ea typeface="SimHei" panose="02010609060101010101" pitchFamily="49" charset="-122"/>
                </a:rPr>
                <a:t>非对称</a:t>
              </a:r>
            </a:p>
          </p:txBody>
        </p:sp>
        <p:sp>
          <p:nvSpPr>
            <p:cNvPr id="14" name="矩形 13">
              <a:extLst>
                <a:ext uri="{FF2B5EF4-FFF2-40B4-BE49-F238E27FC236}">
                  <a16:creationId xmlns:a16="http://schemas.microsoft.com/office/drawing/2014/main" id="{DB121FC9-9610-2A2D-B4DF-75AE7D14A55A}"/>
                </a:ext>
              </a:extLst>
            </p:cNvPr>
            <p:cNvSpPr/>
            <p:nvPr/>
          </p:nvSpPr>
          <p:spPr>
            <a:xfrm>
              <a:off x="40791" y="12132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6" name="矩形 15">
              <a:extLst>
                <a:ext uri="{FF2B5EF4-FFF2-40B4-BE49-F238E27FC236}">
                  <a16:creationId xmlns:a16="http://schemas.microsoft.com/office/drawing/2014/main" id="{637167B5-87DD-EBC2-DC99-F1F0682DB586}"/>
                </a:ext>
              </a:extLst>
            </p:cNvPr>
            <p:cNvSpPr/>
            <p:nvPr/>
          </p:nvSpPr>
          <p:spPr>
            <a:xfrm>
              <a:off x="40791" y="4062764"/>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访问控制</a:t>
              </a:r>
            </a:p>
          </p:txBody>
        </p:sp>
        <p:cxnSp>
          <p:nvCxnSpPr>
            <p:cNvPr id="18" name="直线连接符 9">
              <a:extLst>
                <a:ext uri="{FF2B5EF4-FFF2-40B4-BE49-F238E27FC236}">
                  <a16:creationId xmlns:a16="http://schemas.microsoft.com/office/drawing/2014/main" id="{A13E16A0-1119-EE53-79C1-992D3806E206}"/>
                </a:ext>
              </a:extLst>
            </p:cNvPr>
            <p:cNvCxnSpPr>
              <a:cxnSpLocks/>
            </p:cNvCxnSpPr>
            <p:nvPr/>
          </p:nvCxnSpPr>
          <p:spPr>
            <a:xfrm>
              <a:off x="188843" y="2782435"/>
              <a:ext cx="71492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A8684D7-8893-0FE2-5B59-2CDD8CF4EEB0}"/>
                </a:ext>
              </a:extLst>
            </p:cNvPr>
            <p:cNvSpPr/>
            <p:nvPr/>
          </p:nvSpPr>
          <p:spPr>
            <a:xfrm>
              <a:off x="43394" y="4931849"/>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5" name="矩形 24">
              <a:extLst>
                <a:ext uri="{FF2B5EF4-FFF2-40B4-BE49-F238E27FC236}">
                  <a16:creationId xmlns:a16="http://schemas.microsoft.com/office/drawing/2014/main" id="{03F3D1FE-082E-23E4-C275-1098E1F650AD}"/>
                </a:ext>
              </a:extLst>
            </p:cNvPr>
            <p:cNvSpPr/>
            <p:nvPr/>
          </p:nvSpPr>
          <p:spPr>
            <a:xfrm>
              <a:off x="40792" y="5737136"/>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Tree>
    <p:extLst>
      <p:ext uri="{BB962C8B-B14F-4D97-AF65-F5344CB8AC3E}">
        <p14:creationId xmlns:p14="http://schemas.microsoft.com/office/powerpoint/2010/main" val="382195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down)">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56A6A5BC-9437-3CB5-3665-F73C58EF5747}"/>
              </a:ext>
            </a:extLst>
          </p:cNvPr>
          <p:cNvSpPr/>
          <p:nvPr/>
        </p:nvSpPr>
        <p:spPr>
          <a:xfrm>
            <a:off x="1251458" y="1330218"/>
            <a:ext cx="7786681" cy="1508671"/>
          </a:xfrm>
          <a:prstGeom prst="roundRect">
            <a:avLst>
              <a:gd name="adj" fmla="val 9426"/>
            </a:avLst>
          </a:prstGeom>
          <a:ln>
            <a:noFill/>
          </a:ln>
          <a:effectLst/>
          <a:scene3d>
            <a:camera prst="orthographicFront">
              <a:rot lat="0" lon="0" rev="0"/>
            </a:camera>
            <a:lightRig rig="chilly" dir="t">
              <a:rot lat="0" lon="0" rev="18480000"/>
            </a:lightRig>
          </a:scene3d>
          <a:sp3d prstMaterial="clear">
            <a:bevelT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访问控制（</a:t>
            </a:r>
            <a:r>
              <a:rPr lang="en-US" altLang="zh-CN"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Access Control</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的目的就是管理什么人、在什么时候、以什么方式、访问什么数据。访问的行为可以是读取、写入、转移、使用等。确定访问称为</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授权（</a:t>
            </a: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authorization</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endParaRPr lang="en-US" altLang="zh-CN"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常见的访问模型：</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自主访问控制</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强制访问控制</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角色的访问控制</a:t>
            </a:r>
            <a:r>
              <a:rPr lang="zh-CN" altLang="en-US" sz="16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等。</a:t>
            </a:r>
          </a:p>
        </p:txBody>
      </p:sp>
      <p:sp>
        <p:nvSpPr>
          <p:cNvPr id="3" name="圆角矩形 2">
            <a:extLst>
              <a:ext uri="{FF2B5EF4-FFF2-40B4-BE49-F238E27FC236}">
                <a16:creationId xmlns:a16="http://schemas.microsoft.com/office/drawing/2014/main" id="{CCCFAFC6-D2BC-E0E0-36CF-1E24BF36CAB5}"/>
              </a:ext>
            </a:extLst>
          </p:cNvPr>
          <p:cNvSpPr/>
          <p:nvPr/>
        </p:nvSpPr>
        <p:spPr>
          <a:xfrm>
            <a:off x="1160902" y="1010092"/>
            <a:ext cx="1773686" cy="405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50" b="1" dirty="0"/>
              <a:t>访问控制</a:t>
            </a:r>
          </a:p>
        </p:txBody>
      </p:sp>
      <p:sp>
        <p:nvSpPr>
          <p:cNvPr id="4" name="文本框 3">
            <a:extLst>
              <a:ext uri="{FF2B5EF4-FFF2-40B4-BE49-F238E27FC236}">
                <a16:creationId xmlns:a16="http://schemas.microsoft.com/office/drawing/2014/main" id="{C8BCA462-C3C0-6E3B-E637-BBDF32EADE04}"/>
              </a:ext>
            </a:extLst>
          </p:cNvPr>
          <p:cNvSpPr txBox="1"/>
          <p:nvPr/>
        </p:nvSpPr>
        <p:spPr>
          <a:xfrm>
            <a:off x="1208926" y="3079877"/>
            <a:ext cx="7786681" cy="3369577"/>
          </a:xfrm>
          <a:prstGeom prst="rect">
            <a:avLst/>
          </a:prstGeom>
          <a:noFill/>
          <a:ln w="19050">
            <a:solidFill>
              <a:srgbClr val="0070C0"/>
            </a:solidFill>
            <a:prstDash val="dash"/>
          </a:ln>
        </p:spPr>
        <p:txBody>
          <a:bodyPr wrap="square">
            <a:spAutoFit/>
          </a:bodyPr>
          <a:lstStyle/>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自主访问控制</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自主访问控制（</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Discretionary Access Control</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DAC</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是让数据拥有者（用户）来确定访问权限，系统通常不做强制要求。这种方式相对比较灵活，但给用户造成了很大的负担，同时也容易出现安全策略管理混乱、不易维护的问题。</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强制访问控制</a:t>
            </a:r>
            <a:endParaRPr lang="en-US" altLang="zh-CN" sz="16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强制访问控制（</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Mandatory Access Control</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SimSun" panose="02010600030101010101" pitchFamily="2" charset="-122"/>
                <a:cs typeface="Times New Roman" panose="02020603050405020304" pitchFamily="18" charset="0"/>
              </a:rPr>
              <a:t>MAC</a:t>
            </a:r>
            <a:r>
              <a:rPr lang="zh-CN" altLang="en-US" sz="16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也称为非自主访问控制，安全策略由系统（安全策略管理员）集中控制，用户无权控制。这是一种相对更严格的访问控制模型，从系统的角度来讲，可控性更强，但也存在着不灵活、实现代价较高等问题。</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3" name="组合 22">
            <a:extLst>
              <a:ext uri="{FF2B5EF4-FFF2-40B4-BE49-F238E27FC236}">
                <a16:creationId xmlns:a16="http://schemas.microsoft.com/office/drawing/2014/main" id="{41F2E7D5-6BCA-D0BC-3DC8-59180DEDAA80}"/>
              </a:ext>
            </a:extLst>
          </p:cNvPr>
          <p:cNvGrpSpPr/>
          <p:nvPr/>
        </p:nvGrpSpPr>
        <p:grpSpPr>
          <a:xfrm>
            <a:off x="10634" y="797442"/>
            <a:ext cx="1079186" cy="6039293"/>
            <a:chOff x="10634" y="797442"/>
            <a:chExt cx="1079186" cy="6039293"/>
          </a:xfrm>
        </p:grpSpPr>
        <p:grpSp>
          <p:nvGrpSpPr>
            <p:cNvPr id="13" name="组合 12">
              <a:extLst>
                <a:ext uri="{FF2B5EF4-FFF2-40B4-BE49-F238E27FC236}">
                  <a16:creationId xmlns:a16="http://schemas.microsoft.com/office/drawing/2014/main" id="{00F56925-2384-9756-5360-D282A67DC927}"/>
                </a:ext>
              </a:extLst>
            </p:cNvPr>
            <p:cNvGrpSpPr/>
            <p:nvPr/>
          </p:nvGrpSpPr>
          <p:grpSpPr>
            <a:xfrm>
              <a:off x="10634" y="797442"/>
              <a:ext cx="1079186" cy="6039293"/>
              <a:chOff x="10634" y="797442"/>
              <a:chExt cx="1079186" cy="6039293"/>
            </a:xfrm>
          </p:grpSpPr>
          <p:sp>
            <p:nvSpPr>
              <p:cNvPr id="14" name="矩形 13">
                <a:extLst>
                  <a:ext uri="{FF2B5EF4-FFF2-40B4-BE49-F238E27FC236}">
                    <a16:creationId xmlns:a16="http://schemas.microsoft.com/office/drawing/2014/main" id="{E228999D-5835-331F-CAAE-709C938E836B}"/>
                  </a:ext>
                </a:extLst>
              </p:cNvPr>
              <p:cNvSpPr/>
              <p:nvPr/>
            </p:nvSpPr>
            <p:spPr>
              <a:xfrm>
                <a:off x="10634" y="797442"/>
                <a:ext cx="1079186" cy="6039293"/>
              </a:xfrm>
              <a:prstGeom prst="rect">
                <a:avLst/>
              </a:prstGeom>
              <a:solidFill>
                <a:srgbClr val="7AA5D3">
                  <a:alpha val="61000"/>
                </a:srgbClr>
              </a:solidFill>
              <a:ln w="28575" cmpd="thickThin">
                <a:solidFill>
                  <a:srgbClr val="7AA5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矩形 15">
                <a:extLst>
                  <a:ext uri="{FF2B5EF4-FFF2-40B4-BE49-F238E27FC236}">
                    <a16:creationId xmlns:a16="http://schemas.microsoft.com/office/drawing/2014/main" id="{A0CC2FD0-98F1-9F10-D117-5A794A76502F}"/>
                  </a:ext>
                </a:extLst>
              </p:cNvPr>
              <p:cNvSpPr/>
              <p:nvPr/>
            </p:nvSpPr>
            <p:spPr>
              <a:xfrm>
                <a:off x="40791" y="1436547"/>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概   述</a:t>
                </a:r>
              </a:p>
            </p:txBody>
          </p:sp>
          <p:sp>
            <p:nvSpPr>
              <p:cNvPr id="18" name="矩形 17">
                <a:extLst>
                  <a:ext uri="{FF2B5EF4-FFF2-40B4-BE49-F238E27FC236}">
                    <a16:creationId xmlns:a16="http://schemas.microsoft.com/office/drawing/2014/main" id="{13B1C6EE-8D6A-418A-05C6-B7A2394A21F0}"/>
                  </a:ext>
                </a:extLst>
              </p:cNvPr>
              <p:cNvSpPr/>
              <p:nvPr/>
            </p:nvSpPr>
            <p:spPr>
              <a:xfrm>
                <a:off x="40791" y="3605549"/>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rgbClr val="C00000"/>
                    </a:solidFill>
                    <a:latin typeface="SimHei" panose="02010609060101010101" pitchFamily="49" charset="-122"/>
                    <a:ea typeface="SimHei" panose="02010609060101010101" pitchFamily="49" charset="-122"/>
                  </a:rPr>
                  <a:t>访问控制</a:t>
                </a:r>
              </a:p>
            </p:txBody>
          </p:sp>
          <p:sp>
            <p:nvSpPr>
              <p:cNvPr id="20" name="矩形 19">
                <a:extLst>
                  <a:ext uri="{FF2B5EF4-FFF2-40B4-BE49-F238E27FC236}">
                    <a16:creationId xmlns:a16="http://schemas.microsoft.com/office/drawing/2014/main" id="{4EF3D469-9852-BE6A-E744-5ABB542734C7}"/>
                  </a:ext>
                </a:extLst>
              </p:cNvPr>
              <p:cNvSpPr/>
              <p:nvPr/>
            </p:nvSpPr>
            <p:spPr>
              <a:xfrm>
                <a:off x="43394" y="4687294"/>
                <a:ext cx="1011267"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检索处理</a:t>
                </a:r>
              </a:p>
            </p:txBody>
          </p:sp>
          <p:sp>
            <p:nvSpPr>
              <p:cNvPr id="21" name="矩形 20">
                <a:extLst>
                  <a:ext uri="{FF2B5EF4-FFF2-40B4-BE49-F238E27FC236}">
                    <a16:creationId xmlns:a16="http://schemas.microsoft.com/office/drawing/2014/main" id="{40EB0F18-75B1-D000-2C01-25D584FCD6F9}"/>
                  </a:ext>
                </a:extLst>
              </p:cNvPr>
              <p:cNvSpPr/>
              <p:nvPr/>
            </p:nvSpPr>
            <p:spPr>
              <a:xfrm>
                <a:off x="40792" y="5726503"/>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隐私保护</a:t>
                </a:r>
              </a:p>
            </p:txBody>
          </p:sp>
        </p:grpSp>
        <p:sp>
          <p:nvSpPr>
            <p:cNvPr id="22" name="矩形 21">
              <a:extLst>
                <a:ext uri="{FF2B5EF4-FFF2-40B4-BE49-F238E27FC236}">
                  <a16:creationId xmlns:a16="http://schemas.microsoft.com/office/drawing/2014/main" id="{C0B312C5-9D96-F47C-373A-15672852B06E}"/>
                </a:ext>
              </a:extLst>
            </p:cNvPr>
            <p:cNvSpPr/>
            <p:nvPr/>
          </p:nvSpPr>
          <p:spPr>
            <a:xfrm>
              <a:off x="40791" y="2516591"/>
              <a:ext cx="1011600" cy="515973"/>
            </a:xfrm>
            <a:prstGeom prst="rect">
              <a:avLst/>
            </a:prstGeom>
            <a:solidFill>
              <a:schemeClr val="accent1">
                <a:lumMod val="20000"/>
                <a:lumOff val="80000"/>
              </a:schemeClr>
            </a:solidFill>
            <a:ln>
              <a:solidFill>
                <a:schemeClr val="accent1">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sz="1500" dirty="0">
                  <a:solidFill>
                    <a:schemeClr val="bg1">
                      <a:lumMod val="65000"/>
                    </a:schemeClr>
                  </a:solidFill>
                  <a:latin typeface="SimHei" panose="02010609060101010101" pitchFamily="49" charset="-122"/>
                  <a:ea typeface="SimHei" panose="02010609060101010101" pitchFamily="49" charset="-122"/>
                </a:rPr>
                <a:t>存储传输</a:t>
              </a:r>
            </a:p>
          </p:txBody>
        </p:sp>
      </p:grpSp>
    </p:spTree>
    <p:extLst>
      <p:ext uri="{BB962C8B-B14F-4D97-AF65-F5344CB8AC3E}">
        <p14:creationId xmlns:p14="http://schemas.microsoft.com/office/powerpoint/2010/main" val="640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fade">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build="p"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27073</TotalTime>
  <Words>4086</Words>
  <Application>Microsoft Macintosh PowerPoint</Application>
  <PresentationFormat>全屏显示(4:3)</PresentationFormat>
  <Paragraphs>414</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等线 Light</vt:lpstr>
      <vt:lpstr>SimSun</vt:lpstr>
      <vt:lpstr>黑体</vt:lpstr>
      <vt:lpstr>Arial</vt:lpstr>
      <vt:lpstr>Times New Roman</vt:lpstr>
      <vt:lpstr>黑体</vt:lpstr>
      <vt:lpstr>Calibri</vt:lpstr>
      <vt:lpstr>等线</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zendaimoney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xiaoba ba</dc:creator>
  <cp:lastModifiedBy>Jing Ma</cp:lastModifiedBy>
  <cp:revision>840</cp:revision>
  <dcterms:created xsi:type="dcterms:W3CDTF">2013-09-30T03:51:32Z</dcterms:created>
  <dcterms:modified xsi:type="dcterms:W3CDTF">2024-12-10T05:28:03Z</dcterms:modified>
</cp:coreProperties>
</file>